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48"/>
  </p:notesMasterIdLst>
  <p:handoutMasterIdLst>
    <p:handoutMasterId r:id="rId49"/>
  </p:handoutMasterIdLst>
  <p:sldIdLst>
    <p:sldId id="256" r:id="rId3"/>
    <p:sldId id="414" r:id="rId4"/>
    <p:sldId id="415" r:id="rId5"/>
    <p:sldId id="399" r:id="rId6"/>
    <p:sldId id="404" r:id="rId7"/>
    <p:sldId id="405" r:id="rId8"/>
    <p:sldId id="406" r:id="rId9"/>
    <p:sldId id="407" r:id="rId10"/>
    <p:sldId id="401" r:id="rId11"/>
    <p:sldId id="402" r:id="rId12"/>
    <p:sldId id="416" r:id="rId13"/>
    <p:sldId id="417" r:id="rId14"/>
    <p:sldId id="403" r:id="rId15"/>
    <p:sldId id="400" r:id="rId16"/>
    <p:sldId id="435" r:id="rId17"/>
    <p:sldId id="438" r:id="rId18"/>
    <p:sldId id="437" r:id="rId19"/>
    <p:sldId id="409" r:id="rId20"/>
    <p:sldId id="410" r:id="rId21"/>
    <p:sldId id="439" r:id="rId22"/>
    <p:sldId id="411" r:id="rId23"/>
    <p:sldId id="440" r:id="rId24"/>
    <p:sldId id="441" r:id="rId25"/>
    <p:sldId id="422" r:id="rId26"/>
    <p:sldId id="423" r:id="rId27"/>
    <p:sldId id="425" r:id="rId28"/>
    <p:sldId id="426" r:id="rId29"/>
    <p:sldId id="427" r:id="rId30"/>
    <p:sldId id="419" r:id="rId31"/>
    <p:sldId id="420" r:id="rId32"/>
    <p:sldId id="428" r:id="rId33"/>
    <p:sldId id="442" r:id="rId34"/>
    <p:sldId id="452" r:id="rId35"/>
    <p:sldId id="432" r:id="rId36"/>
    <p:sldId id="434" r:id="rId37"/>
    <p:sldId id="443" r:id="rId38"/>
    <p:sldId id="446" r:id="rId39"/>
    <p:sldId id="444" r:id="rId40"/>
    <p:sldId id="445" r:id="rId41"/>
    <p:sldId id="447" r:id="rId42"/>
    <p:sldId id="448" r:id="rId43"/>
    <p:sldId id="450" r:id="rId44"/>
    <p:sldId id="449" r:id="rId45"/>
    <p:sldId id="451" r:id="rId46"/>
    <p:sldId id="398" r:id="rId4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3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73208" autoAdjust="0"/>
  </p:normalViewPr>
  <p:slideViewPr>
    <p:cSldViewPr snapToObjects="1">
      <p:cViewPr>
        <p:scale>
          <a:sx n="75" d="100"/>
          <a:sy n="75" d="100"/>
        </p:scale>
        <p:origin x="-20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8" d="100"/>
          <a:sy n="68" d="100"/>
        </p:scale>
        <p:origin x="-277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42A6255B-3436-414E-AE2D-A8C3AC473CAA}" type="datetimeFigureOut">
              <a:rPr lang="en-US"/>
              <a:pPr>
                <a:defRPr/>
              </a:pPr>
              <a:t>2/15/12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ADF3551A-89CB-4DA4-B8C1-7596515312ED}" type="slidenum">
              <a:rPr lang="en-US"/>
              <a:pPr>
                <a:defRPr/>
              </a:pPr>
              <a:t>‹#›</a:t>
            </a:fld>
            <a:endParaRPr lang="en-US" dirty="0"/>
          </a:p>
        </p:txBody>
      </p:sp>
    </p:spTree>
    <p:extLst>
      <p:ext uri="{BB962C8B-B14F-4D97-AF65-F5344CB8AC3E}">
        <p14:creationId xmlns:p14="http://schemas.microsoft.com/office/powerpoint/2010/main" val="2355185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ea typeface="ＭＳ Ｐゴシック" pitchFamily="-107" charset="-128"/>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ea typeface="ＭＳ Ｐゴシック" pitchFamily="-107" charset="-128"/>
                <a:cs typeface="+mn-cs"/>
              </a:defRPr>
            </a:lvl1pPr>
          </a:lstStyle>
          <a:p>
            <a:pPr>
              <a:defRPr/>
            </a:pPr>
            <a:fld id="{62EEF11A-6F4E-4329-BD97-EF945FA02838}" type="datetimeFigureOut">
              <a:rPr lang="en-US"/>
              <a:pPr>
                <a:defRPr/>
              </a:pPr>
              <a:t>2/15/12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ea typeface="ＭＳ Ｐゴシック" pitchFamily="-107"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ea typeface="ＭＳ Ｐゴシック" pitchFamily="-107" charset="-128"/>
                <a:cs typeface="+mn-cs"/>
              </a:defRPr>
            </a:lvl1pPr>
          </a:lstStyle>
          <a:p>
            <a:pPr>
              <a:defRPr/>
            </a:pPr>
            <a:fld id="{A7C7E0FF-14DE-4FF7-ABA1-4A539615B404}" type="slidenum">
              <a:rPr lang="en-US"/>
              <a:pPr>
                <a:defRPr/>
              </a:pPr>
              <a:t>‹#›</a:t>
            </a:fld>
            <a:endParaRPr lang="en-US" dirty="0"/>
          </a:p>
        </p:txBody>
      </p:sp>
    </p:spTree>
    <p:extLst>
      <p:ext uri="{BB962C8B-B14F-4D97-AF65-F5344CB8AC3E}">
        <p14:creationId xmlns:p14="http://schemas.microsoft.com/office/powerpoint/2010/main" val="3301866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noAutofit/>
          </a:bodyPr>
          <a:lstStyle/>
          <a:p>
            <a:pPr eaLnBrk="1" hangingPunct="1">
              <a:spcBef>
                <a:spcPct val="0"/>
              </a:spcBef>
            </a:pPr>
            <a:r>
              <a:rPr lang="en-US" sz="1400" dirty="0" smtClean="0"/>
              <a:t>Good afternoon and welcome to Marketing</a:t>
            </a:r>
            <a:r>
              <a:rPr lang="en-US" sz="1400" baseline="0" dirty="0" smtClean="0"/>
              <a:t> and Sales Tools for Small and Self Publishers</a:t>
            </a:r>
            <a:r>
              <a:rPr lang="en-US" sz="1400" dirty="0" smtClean="0"/>
              <a:t>! My</a:t>
            </a:r>
            <a:r>
              <a:rPr lang="en-US" sz="1400" baseline="0" dirty="0" smtClean="0"/>
              <a:t> Name is Beat Barblan and I’m Director of Identifier Services at Bowker. Among other things, we run the ISBN Agency for the US and it’s territories as well as for Australia. We handle registrations for the brand new ISNI standard, the ISTC and the DOI. We also provide marketing and sales services and tools for publishers of all sizes. Today, I will focus on the small and the self-publisher.</a:t>
            </a:r>
          </a:p>
          <a:p>
            <a:pPr eaLnBrk="1" hangingPunct="1">
              <a:spcBef>
                <a:spcPct val="0"/>
              </a:spcBef>
            </a:pPr>
            <a:endParaRPr lang="en-US" sz="1400" baseline="0" dirty="0" smtClean="0"/>
          </a:p>
          <a:p>
            <a:pPr eaLnBrk="1" hangingPunct="1">
              <a:spcBef>
                <a:spcPct val="0"/>
              </a:spcBef>
            </a:pPr>
            <a:r>
              <a:rPr lang="en-US" sz="1400" baseline="0" dirty="0" smtClean="0"/>
              <a:t>During today’s session, I would like to do three things:</a:t>
            </a:r>
          </a:p>
          <a:p>
            <a:pPr marL="228600" indent="-228600" eaLnBrk="1" hangingPunct="1">
              <a:spcBef>
                <a:spcPct val="0"/>
              </a:spcBef>
              <a:buAutoNum type="arabicParenR"/>
            </a:pPr>
            <a:endParaRPr lang="en-US" sz="1400" baseline="0" dirty="0" smtClean="0"/>
          </a:p>
          <a:p>
            <a:pPr marL="228600" indent="-228600" eaLnBrk="1" hangingPunct="1">
              <a:spcBef>
                <a:spcPct val="0"/>
              </a:spcBef>
              <a:buAutoNum type="arabicParenR"/>
            </a:pPr>
            <a:r>
              <a:rPr lang="en-US" sz="1400" baseline="0" dirty="0" smtClean="0"/>
              <a:t>Share a few thoughts about metadata and its relation to sales, especially in the digital world and in light of the recent findings by a research project conducted by Nielsen in the UK and their subsequent white paper on what they have found.</a:t>
            </a:r>
          </a:p>
          <a:p>
            <a:pPr marL="228600" indent="-228600" eaLnBrk="1" hangingPunct="1">
              <a:spcBef>
                <a:spcPct val="0"/>
              </a:spcBef>
              <a:buAutoNum type="arabicParenR"/>
            </a:pPr>
            <a:r>
              <a:rPr lang="en-US" sz="1400" baseline="0" dirty="0" smtClean="0"/>
              <a:t>Give you an overview of some tools that help level the playing field for small publishers and make it more likely that readers will connect with and purchase your titles</a:t>
            </a:r>
          </a:p>
          <a:p>
            <a:pPr marL="228600" indent="-228600" eaLnBrk="1" hangingPunct="1">
              <a:spcBef>
                <a:spcPct val="0"/>
              </a:spcBef>
              <a:buAutoNum type="arabicParenR"/>
            </a:pPr>
            <a:r>
              <a:rPr lang="en-US" sz="1400" baseline="0" dirty="0" smtClean="0"/>
              <a:t>Answer any questions you may have about metadata, the tools available to you as well as established and emerging standards in the publishing industry</a:t>
            </a:r>
          </a:p>
          <a:p>
            <a:pPr marL="228600" indent="-228600" eaLnBrk="1" hangingPunct="1">
              <a:spcBef>
                <a:spcPct val="0"/>
              </a:spcBef>
              <a:buAutoNum type="arabicParenR"/>
            </a:pPr>
            <a:endParaRPr lang="en-US" sz="700" baseline="0" dirty="0" smtClean="0"/>
          </a:p>
          <a:p>
            <a:pPr eaLnBrk="1" hangingPunct="1">
              <a:spcBef>
                <a:spcPct val="0"/>
              </a:spcBef>
            </a:pPr>
            <a:endParaRPr lang="en-US" sz="700"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F3CECC-EDEE-42E1-9AA5-A5BBAD033D13}" type="slidenum">
              <a:rPr lang="en-US" smtClean="0">
                <a:ea typeface="ＭＳ Ｐゴシック"/>
                <a:cs typeface="ＭＳ Ｐゴシック"/>
              </a:rPr>
              <a:pPr/>
              <a:t>1</a:t>
            </a:fld>
            <a:endParaRPr lang="en-US" dirty="0"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indent="0">
              <a:buNone/>
            </a:pPr>
            <a:r>
              <a:rPr lang="en-US" sz="2400" b="1" dirty="0" smtClean="0">
                <a:solidFill>
                  <a:srgbClr val="000000"/>
                </a:solidFill>
                <a:latin typeface="Calibri" pitchFamily="34" charset="0"/>
              </a:rPr>
              <a:t>What a difference an image can make</a:t>
            </a:r>
            <a:endParaRPr lang="en-US" sz="2400" b="1" baseline="0" dirty="0" smtClean="0">
              <a:solidFill>
                <a:srgbClr val="000000"/>
              </a:solidFill>
              <a:latin typeface="Calibri" pitchFamily="34" charset="0"/>
            </a:endParaRPr>
          </a:p>
          <a:p>
            <a:pPr indent="0">
              <a:buNone/>
            </a:pPr>
            <a:r>
              <a:rPr lang="en-US" sz="2400" b="0" baseline="0" dirty="0" smtClean="0">
                <a:solidFill>
                  <a:srgbClr val="000000"/>
                </a:solidFill>
                <a:latin typeface="Calibri" pitchFamily="34" charset="0"/>
              </a:rPr>
              <a:t>In their recent study on the effects of metadata on sales, Nielsen found that the mere addition of cover images could make an enormous difference in sales volume</a:t>
            </a:r>
          </a:p>
          <a:p>
            <a:r>
              <a:rPr lang="en-US" sz="2400" kern="1200" baseline="0" dirty="0" smtClean="0">
                <a:solidFill>
                  <a:schemeClr val="tx1"/>
                </a:solidFill>
                <a:latin typeface="+mn-lt"/>
                <a:ea typeface="+mn-ea"/>
                <a:cs typeface="+mn-cs"/>
              </a:rPr>
              <a:t>● ISBN</a:t>
            </a:r>
          </a:p>
          <a:p>
            <a:r>
              <a:rPr lang="en-US" sz="2400" kern="1200" baseline="0" dirty="0" smtClean="0">
                <a:solidFill>
                  <a:schemeClr val="tx1"/>
                </a:solidFill>
                <a:latin typeface="+mn-lt"/>
                <a:ea typeface="+mn-ea"/>
                <a:cs typeface="+mn-cs"/>
              </a:rPr>
              <a:t>● Title</a:t>
            </a:r>
          </a:p>
          <a:p>
            <a:r>
              <a:rPr lang="en-US" sz="2400" kern="1200" baseline="0" dirty="0" smtClean="0">
                <a:solidFill>
                  <a:schemeClr val="tx1"/>
                </a:solidFill>
                <a:latin typeface="+mn-lt"/>
                <a:ea typeface="+mn-ea"/>
                <a:cs typeface="+mn-cs"/>
              </a:rPr>
              <a:t>● Product form</a:t>
            </a:r>
          </a:p>
          <a:p>
            <a:r>
              <a:rPr lang="en-US" sz="2400" kern="1200" baseline="0" dirty="0" smtClean="0">
                <a:solidFill>
                  <a:schemeClr val="tx1"/>
                </a:solidFill>
                <a:latin typeface="+mn-lt"/>
                <a:ea typeface="+mn-ea"/>
                <a:cs typeface="+mn-cs"/>
              </a:rPr>
              <a:t>● Main Book Industry Communication (BIC) subject category</a:t>
            </a:r>
          </a:p>
          <a:p>
            <a:r>
              <a:rPr lang="en-US" sz="2400" kern="1200" baseline="0" dirty="0" smtClean="0">
                <a:solidFill>
                  <a:schemeClr val="tx1"/>
                </a:solidFill>
                <a:latin typeface="+mn-lt"/>
                <a:ea typeface="+mn-ea"/>
                <a:cs typeface="+mn-cs"/>
              </a:rPr>
              <a:t>● Imprint name</a:t>
            </a:r>
          </a:p>
          <a:p>
            <a:r>
              <a:rPr lang="en-US" sz="2400" kern="1200" baseline="0" dirty="0" smtClean="0">
                <a:solidFill>
                  <a:schemeClr val="tx1"/>
                </a:solidFill>
                <a:latin typeface="+mn-lt"/>
                <a:ea typeface="+mn-ea"/>
                <a:cs typeface="+mn-cs"/>
              </a:rPr>
              <a:t>● Publication date</a:t>
            </a:r>
          </a:p>
          <a:p>
            <a:r>
              <a:rPr lang="en-US" sz="2400" kern="1200" baseline="0" dirty="0" smtClean="0">
                <a:solidFill>
                  <a:schemeClr val="tx1"/>
                </a:solidFill>
                <a:latin typeface="+mn-lt"/>
                <a:ea typeface="+mn-ea"/>
                <a:cs typeface="+mn-cs"/>
              </a:rPr>
              <a:t>● Cover image</a:t>
            </a:r>
          </a:p>
          <a:p>
            <a:r>
              <a:rPr lang="en-US" sz="2400" kern="1200" baseline="0" dirty="0" smtClean="0">
                <a:solidFill>
                  <a:schemeClr val="tx1"/>
                </a:solidFill>
                <a:latin typeface="+mn-lt"/>
                <a:ea typeface="+mn-ea"/>
                <a:cs typeface="+mn-cs"/>
              </a:rPr>
              <a:t>● At least one supplier name</a:t>
            </a:r>
          </a:p>
          <a:p>
            <a:r>
              <a:rPr lang="en-US" sz="2400" kern="1200" baseline="0" dirty="0" smtClean="0">
                <a:solidFill>
                  <a:schemeClr val="tx1"/>
                </a:solidFill>
                <a:latin typeface="+mn-lt"/>
                <a:ea typeface="+mn-ea"/>
                <a:cs typeface="+mn-cs"/>
              </a:rPr>
              <a:t>● Availability status</a:t>
            </a:r>
          </a:p>
          <a:p>
            <a:r>
              <a:rPr lang="en-US" sz="2400" kern="1200" baseline="0" dirty="0" smtClean="0">
                <a:solidFill>
                  <a:schemeClr val="tx1"/>
                </a:solidFill>
                <a:latin typeface="+mn-lt"/>
                <a:ea typeface="+mn-ea"/>
                <a:cs typeface="+mn-cs"/>
              </a:rPr>
              <a:t>● GBP retail price including VAT</a:t>
            </a:r>
          </a:p>
          <a:p>
            <a:r>
              <a:rPr lang="en-US" sz="2400" kern="1200" baseline="0" dirty="0" smtClean="0">
                <a:solidFill>
                  <a:schemeClr val="tx1"/>
                </a:solidFill>
                <a:latin typeface="+mn-lt"/>
                <a:ea typeface="+mn-ea"/>
                <a:cs typeface="+mn-cs"/>
              </a:rPr>
              <a:t>● Statement of rights relating to UK</a:t>
            </a:r>
            <a:endParaRPr lang="en-US" sz="2400" dirty="0" smtClean="0"/>
          </a:p>
          <a:p>
            <a:pPr indent="0">
              <a:buNone/>
            </a:pPr>
            <a:endParaRPr lang="en-US" sz="2400" b="0" baseline="0" dirty="0" smtClean="0">
              <a:solidFill>
                <a:srgbClr val="000000"/>
              </a:solidFill>
              <a:latin typeface="Calibri" pitchFamily="34" charset="0"/>
            </a:endParaRPr>
          </a:p>
          <a:p>
            <a:pPr indent="0">
              <a:buNone/>
            </a:pPr>
            <a:endParaRPr lang="en-US" sz="2400" b="0" dirty="0" smtClean="0">
              <a:solidFill>
                <a:srgbClr val="000000"/>
              </a:solidFill>
              <a:latin typeface="Calibri" pitchFamily="34" charset="0"/>
            </a:endParaRP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10</a:t>
            </a:fld>
            <a:endParaRPr lang="en-US" dirty="0"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kern="1200" baseline="0" dirty="0" smtClean="0">
                <a:solidFill>
                  <a:schemeClr val="tx1"/>
                </a:solidFill>
                <a:latin typeface="+mn-lt"/>
                <a:ea typeface="+mn-ea"/>
                <a:cs typeface="+mn-cs"/>
              </a:rPr>
              <a:t>Remember the real estate add. Here we have a fair amount of data but no image. Not so good….</a:t>
            </a:r>
            <a:endParaRPr lang="en-US" sz="4000" b="0" baseline="0" dirty="0" smtClean="0">
              <a:solidFill>
                <a:srgbClr val="000000"/>
              </a:solidFill>
              <a:latin typeface="Calibri" pitchFamily="34" charset="0"/>
            </a:endParaRPr>
          </a:p>
          <a:p>
            <a:pPr indent="0">
              <a:buNone/>
            </a:pPr>
            <a:endParaRPr lang="en-US" sz="2400" b="0" dirty="0" smtClean="0">
              <a:solidFill>
                <a:srgbClr val="000000"/>
              </a:solidFill>
              <a:latin typeface="Calibri" pitchFamily="34" charset="0"/>
            </a:endParaRP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11</a:t>
            </a:fld>
            <a:endParaRPr lang="en-US" dirty="0"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kern="1200" baseline="0" dirty="0" smtClean="0">
                <a:solidFill>
                  <a:schemeClr val="tx1"/>
                </a:solidFill>
                <a:latin typeface="+mn-lt"/>
                <a:ea typeface="+mn-ea"/>
                <a:cs typeface="+mn-cs"/>
              </a:rPr>
              <a:t>What a difference images can make!</a:t>
            </a:r>
            <a:endParaRPr lang="en-US" sz="4000" b="0" baseline="0" dirty="0" smtClean="0">
              <a:solidFill>
                <a:srgbClr val="000000"/>
              </a:solidFill>
              <a:latin typeface="Calibri" pitchFamily="34" charset="0"/>
            </a:endParaRPr>
          </a:p>
          <a:p>
            <a:pPr indent="0">
              <a:buNone/>
            </a:pPr>
            <a:endParaRPr lang="en-US" sz="2400" b="0" dirty="0" smtClean="0">
              <a:solidFill>
                <a:srgbClr val="000000"/>
              </a:solidFill>
              <a:latin typeface="Calibri" pitchFamily="34" charset="0"/>
            </a:endParaRP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12</a:t>
            </a:fld>
            <a:endParaRPr lang="en-US" dirty="0"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Autofit/>
          </a:bodyPr>
          <a:lstStyle/>
          <a:p>
            <a:r>
              <a:rPr lang="en-US" sz="1600" kern="1200" baseline="0" dirty="0" smtClean="0">
                <a:solidFill>
                  <a:schemeClr val="tx1"/>
                </a:solidFill>
                <a:latin typeface="+mn-lt"/>
                <a:ea typeface="+mn-ea"/>
                <a:cs typeface="+mn-cs"/>
              </a:rPr>
              <a:t>The positive impact of supplying complete BIC Basic data and an image is clear. Records without complete BIC Basic data or an</a:t>
            </a:r>
          </a:p>
          <a:p>
            <a:r>
              <a:rPr lang="en-US" sz="1600" kern="1200" baseline="0" dirty="0" smtClean="0">
                <a:solidFill>
                  <a:schemeClr val="tx1"/>
                </a:solidFill>
                <a:latin typeface="+mn-lt"/>
                <a:ea typeface="+mn-ea"/>
                <a:cs typeface="+mn-cs"/>
              </a:rPr>
              <a:t>image sell on average 385 copies. Adding an image sees sales per ISBN increase to 1,416, a 268% boost. Records with complete BIC</a:t>
            </a:r>
          </a:p>
          <a:p>
            <a:r>
              <a:rPr lang="en-US" sz="1600" kern="1200" baseline="0" dirty="0" smtClean="0">
                <a:solidFill>
                  <a:schemeClr val="tx1"/>
                </a:solidFill>
                <a:latin typeface="+mn-lt"/>
                <a:ea typeface="+mn-ea"/>
                <a:cs typeface="+mn-cs"/>
              </a:rPr>
              <a:t>Basic data but no image have average sales under 437 copies, but when we look at records with all of the necessary data and image</a:t>
            </a:r>
          </a:p>
          <a:p>
            <a:r>
              <a:rPr lang="en-US" sz="1600" kern="1200" baseline="0" dirty="0" smtClean="0">
                <a:solidFill>
                  <a:schemeClr val="tx1"/>
                </a:solidFill>
                <a:latin typeface="+mn-lt"/>
                <a:ea typeface="+mn-ea"/>
                <a:cs typeface="+mn-cs"/>
              </a:rPr>
              <a:t>requirements, average sales reach 2,205. This represents an increase of 473% in comparison to those records which have neither</a:t>
            </a:r>
          </a:p>
          <a:p>
            <a:r>
              <a:rPr lang="en-US" sz="1600" kern="1200" baseline="0" dirty="0" smtClean="0">
                <a:solidFill>
                  <a:schemeClr val="tx1"/>
                </a:solidFill>
                <a:latin typeface="+mn-lt"/>
                <a:ea typeface="+mn-ea"/>
                <a:cs typeface="+mn-cs"/>
              </a:rPr>
              <a:t>the complete BIC Basic data elements or an image. </a:t>
            </a:r>
            <a:br>
              <a:rPr lang="en-US" sz="1600" kern="1200" baseline="0" dirty="0" smtClean="0">
                <a:solidFill>
                  <a:schemeClr val="tx1"/>
                </a:solidFill>
                <a:latin typeface="+mn-lt"/>
                <a:ea typeface="+mn-ea"/>
                <a:cs typeface="+mn-cs"/>
              </a:rPr>
            </a:br>
            <a:endParaRPr lang="en-US" sz="1600" kern="1200" baseline="0" dirty="0" smtClean="0">
              <a:solidFill>
                <a:schemeClr val="tx1"/>
              </a:solidFill>
              <a:latin typeface="+mn-lt"/>
              <a:ea typeface="+mn-ea"/>
              <a:cs typeface="+mn-cs"/>
            </a:endParaRPr>
          </a:p>
          <a:p>
            <a:r>
              <a:rPr lang="en-US" sz="1600" i="1" kern="1200" baseline="0" dirty="0" smtClean="0">
                <a:solidFill>
                  <a:schemeClr val="tx1"/>
                </a:solidFill>
                <a:latin typeface="+mn-lt"/>
                <a:ea typeface="+mn-ea"/>
                <a:cs typeface="+mn-cs"/>
              </a:rPr>
              <a:t>The Link Between Metadata and Sales</a:t>
            </a:r>
            <a:r>
              <a:rPr lang="en-US" sz="1600" kern="1200" baseline="0" dirty="0" smtClean="0">
                <a:solidFill>
                  <a:schemeClr val="tx1"/>
                </a:solidFill>
                <a:latin typeface="+mn-lt"/>
                <a:ea typeface="+mn-ea"/>
                <a:cs typeface="+mn-cs"/>
              </a:rPr>
              <a:t> - Nielsen</a:t>
            </a:r>
          </a:p>
          <a:p>
            <a:endParaRPr lang="en-US" sz="1600" kern="1200" baseline="0" dirty="0" smtClean="0">
              <a:solidFill>
                <a:schemeClr val="tx1"/>
              </a:solidFill>
              <a:latin typeface="+mn-lt"/>
              <a:ea typeface="+mn-ea"/>
              <a:cs typeface="+mn-cs"/>
            </a:endParaRPr>
          </a:p>
          <a:p>
            <a:endParaRPr lang="en-US" sz="1600" kern="1200" baseline="0" dirty="0" smtClean="0">
              <a:solidFill>
                <a:schemeClr val="tx1"/>
              </a:solidFill>
              <a:latin typeface="+mn-lt"/>
              <a:ea typeface="+mn-ea"/>
              <a:cs typeface="+mn-cs"/>
            </a:endParaRPr>
          </a:p>
          <a:p>
            <a:endParaRPr lang="en-US" sz="1600" dirty="0" smtClean="0"/>
          </a:p>
          <a:p>
            <a:endParaRPr lang="en-US" sz="16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13</a:t>
            </a:fld>
            <a:endParaRPr lang="en-US" dirty="0"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indent="0">
              <a:buNone/>
            </a:pPr>
            <a:r>
              <a:rPr lang="en-US" sz="1600" b="1" kern="1200" baseline="0" dirty="0" smtClean="0">
                <a:solidFill>
                  <a:schemeClr val="tx1"/>
                </a:solidFill>
                <a:latin typeface="+mn-lt"/>
                <a:ea typeface="+mn-ea"/>
                <a:cs typeface="+mn-cs"/>
              </a:rPr>
              <a:t>Enhanced metadata</a:t>
            </a:r>
            <a:r>
              <a:rPr lang="en-US" sz="1600" kern="1200" baseline="0" dirty="0" smtClean="0">
                <a:solidFill>
                  <a:schemeClr val="tx1"/>
                </a:solidFill>
                <a:latin typeface="+mn-lt"/>
                <a:ea typeface="+mn-ea"/>
                <a:cs typeface="+mn-cs"/>
              </a:rPr>
              <a:t> fields improve sales</a:t>
            </a:r>
          </a:p>
          <a:p>
            <a:pPr indent="0">
              <a:buNone/>
            </a:pPr>
            <a:r>
              <a:rPr lang="en-US" sz="1600" kern="1200" baseline="0" dirty="0" smtClean="0">
                <a:solidFill>
                  <a:schemeClr val="tx1"/>
                </a:solidFill>
                <a:latin typeface="+mn-lt"/>
                <a:ea typeface="+mn-ea"/>
                <a:cs typeface="+mn-cs"/>
              </a:rPr>
              <a:t>BIC’s enhanced </a:t>
            </a:r>
            <a:r>
              <a:rPr lang="en-US" sz="1600" kern="1200" baseline="0" smtClean="0">
                <a:solidFill>
                  <a:schemeClr val="tx1"/>
                </a:solidFill>
                <a:latin typeface="+mn-lt"/>
                <a:ea typeface="+mn-ea"/>
                <a:cs typeface="+mn-cs"/>
              </a:rPr>
              <a:t>metadata elements</a:t>
            </a:r>
            <a:r>
              <a:rPr lang="en-US" sz="1600" kern="1200" baseline="0" dirty="0" smtClean="0">
                <a:solidFill>
                  <a:schemeClr val="tx1"/>
                </a:solidFill>
                <a:latin typeface="+mn-lt"/>
                <a:ea typeface="+mn-ea"/>
                <a:cs typeface="+mn-cs"/>
              </a:rPr>
              <a:t/>
            </a:r>
            <a:br>
              <a:rPr lang="en-US" sz="1600" kern="1200" baseline="0" dirty="0" smtClean="0">
                <a:solidFill>
                  <a:schemeClr val="tx1"/>
                </a:solidFill>
                <a:latin typeface="+mn-lt"/>
                <a:ea typeface="+mn-ea"/>
                <a:cs typeface="+mn-cs"/>
              </a:rPr>
            </a:br>
            <a:r>
              <a:rPr lang="en-US" sz="1600" b="0" kern="1200" baseline="0" dirty="0" smtClean="0">
                <a:solidFill>
                  <a:schemeClr val="tx1"/>
                </a:solidFill>
                <a:latin typeface="+mn-lt"/>
                <a:ea typeface="+mn-ea"/>
                <a:cs typeface="+mn-cs"/>
              </a:rPr>
              <a:t>-Short description</a:t>
            </a:r>
          </a:p>
          <a:p>
            <a:pPr indent="0">
              <a:buNone/>
            </a:pPr>
            <a:r>
              <a:rPr lang="en-US" sz="1600" b="0" kern="1200" baseline="0" dirty="0" smtClean="0">
                <a:solidFill>
                  <a:schemeClr val="tx1"/>
                </a:solidFill>
                <a:latin typeface="+mn-lt"/>
                <a:ea typeface="+mn-ea"/>
                <a:cs typeface="+mn-cs"/>
              </a:rPr>
              <a:t>-Long description</a:t>
            </a:r>
          </a:p>
          <a:p>
            <a:pPr indent="0">
              <a:buNone/>
            </a:pPr>
            <a:r>
              <a:rPr lang="en-US" sz="1600" b="0" kern="1200" baseline="0" dirty="0" smtClean="0">
                <a:solidFill>
                  <a:schemeClr val="tx1"/>
                </a:solidFill>
                <a:latin typeface="+mn-lt"/>
                <a:ea typeface="+mn-ea"/>
                <a:cs typeface="+mn-cs"/>
              </a:rPr>
              <a:t>-Review</a:t>
            </a:r>
          </a:p>
          <a:p>
            <a:pPr indent="0">
              <a:buNone/>
            </a:pPr>
            <a:r>
              <a:rPr lang="en-US" sz="1600" b="0" kern="1200" baseline="0" dirty="0" smtClean="0">
                <a:solidFill>
                  <a:schemeClr val="tx1"/>
                </a:solidFill>
                <a:latin typeface="+mn-lt"/>
                <a:ea typeface="+mn-ea"/>
                <a:cs typeface="+mn-cs"/>
              </a:rPr>
              <a:t>-Author biography</a:t>
            </a:r>
          </a:p>
          <a:p>
            <a:pPr indent="0">
              <a:buNone/>
            </a:pPr>
            <a:r>
              <a:rPr lang="en-US" sz="1600" b="0" kern="1200" baseline="0" dirty="0" smtClean="0">
                <a:solidFill>
                  <a:schemeClr val="tx1"/>
                </a:solidFill>
                <a:latin typeface="+mn-lt"/>
                <a:ea typeface="+mn-ea"/>
                <a:cs typeface="+mn-cs"/>
              </a:rPr>
              <a:t>-Table of contents</a:t>
            </a:r>
          </a:p>
          <a:p>
            <a:pPr indent="0">
              <a:buNone/>
            </a:pPr>
            <a:endParaRPr lang="en-US" sz="1600" b="0" kern="1200" baseline="0" dirty="0" smtClean="0">
              <a:solidFill>
                <a:schemeClr val="tx1"/>
              </a:solidFill>
              <a:latin typeface="+mn-lt"/>
              <a:ea typeface="+mn-ea"/>
              <a:cs typeface="+mn-cs"/>
            </a:endParaRPr>
          </a:p>
          <a:p>
            <a:endParaRPr lang="en-US" sz="1400" b="0" kern="1200" baseline="0" dirty="0" smtClean="0">
              <a:solidFill>
                <a:schemeClr val="tx1"/>
              </a:solidFill>
              <a:latin typeface="+mn-lt"/>
              <a:ea typeface="+mn-ea"/>
              <a:cs typeface="+mn-cs"/>
            </a:endParaRPr>
          </a:p>
          <a:p>
            <a:endParaRPr lang="en-US" sz="2800" b="0" dirty="0" smtClean="0">
              <a:solidFill>
                <a:srgbClr val="000000"/>
              </a:solidFill>
              <a:latin typeface="Calibri" pitchFamily="34" charset="0"/>
            </a:endParaRPr>
          </a:p>
          <a:p>
            <a:pPr eaLnBrk="1" hangingPunct="1">
              <a:spcBef>
                <a:spcPct val="0"/>
              </a:spcBef>
            </a:pPr>
            <a:endParaRPr lang="en-US" sz="14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14</a:t>
            </a:fld>
            <a:endParaRPr lang="en-US" dirty="0" smtClean="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800" dirty="0" smtClean="0"/>
              <a:t>So</a:t>
            </a:r>
            <a:r>
              <a:rPr lang="en-US" sz="1800" baseline="0" dirty="0" smtClean="0"/>
              <a:t> now you’ve submitted your metadata and you are ready for some additional tools to help market your books.</a:t>
            </a:r>
            <a:endParaRPr lang="en-US" sz="1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15</a:t>
            </a:fld>
            <a:endParaRPr lang="en-US" dirty="0"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800" dirty="0" smtClean="0"/>
              <a:t>In a physical world, people</a:t>
            </a:r>
            <a:r>
              <a:rPr lang="en-US" sz="1800" baseline="0" dirty="0" smtClean="0"/>
              <a:t> are in a store and leaf through (and perhaps read part of) your title</a:t>
            </a:r>
          </a:p>
          <a:p>
            <a:pPr eaLnBrk="1" hangingPunct="1">
              <a:spcBef>
                <a:spcPct val="0"/>
              </a:spcBef>
            </a:pPr>
            <a:r>
              <a:rPr lang="en-US" sz="1800" baseline="0" dirty="0" smtClean="0"/>
              <a:t>It’s a little like speed-dating. You walk up to a book, spend a few minutes with it and decide whether you are interested</a:t>
            </a:r>
          </a:p>
          <a:p>
            <a:pPr eaLnBrk="1" hangingPunct="1">
              <a:spcBef>
                <a:spcPct val="0"/>
              </a:spcBef>
            </a:pPr>
            <a:r>
              <a:rPr lang="en-US" sz="1800" baseline="0" dirty="0" smtClean="0"/>
              <a:t>How do you create this experience for your potential buyers in a virtual/digital world? </a:t>
            </a:r>
            <a:endParaRPr lang="en-US" sz="1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16</a:t>
            </a:fld>
            <a:endParaRPr lang="en-US" dirty="0"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800" dirty="0" smtClean="0"/>
              <a:t>There are tools that can help do this: </a:t>
            </a:r>
          </a:p>
          <a:p>
            <a:pPr eaLnBrk="1" hangingPunct="1">
              <a:spcBef>
                <a:spcPct val="0"/>
              </a:spcBef>
            </a:pPr>
            <a:r>
              <a:rPr lang="en-US" sz="1800" dirty="0" smtClean="0"/>
              <a:t>Give users a “feel” for your title and let them get to know your book</a:t>
            </a:r>
          </a:p>
          <a:p>
            <a:pPr eaLnBrk="1" hangingPunct="1">
              <a:spcBef>
                <a:spcPct val="0"/>
              </a:spcBef>
            </a:pPr>
            <a:r>
              <a:rPr lang="en-US" sz="1800" dirty="0" smtClean="0"/>
              <a:t>Then give them a way to purchase your title, right then and</a:t>
            </a:r>
            <a:r>
              <a:rPr lang="en-US" sz="1800" baseline="0" dirty="0" smtClean="0"/>
              <a:t> there</a:t>
            </a:r>
            <a:endParaRPr lang="en-US" sz="1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17</a:t>
            </a:fld>
            <a:endParaRPr lang="en-US" dirty="0" smtClean="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Just like we’ve seen in</a:t>
            </a:r>
            <a:r>
              <a:rPr lang="en-US" sz="2000" baseline="0" dirty="0" smtClean="0"/>
              <a:t> the real estate world, unless people can actually get a hands on experience of a product, whether it be a house or a book, you will have to create that experience for them in some other way.</a:t>
            </a:r>
          </a:p>
          <a:p>
            <a:endParaRPr lang="en-US" sz="2000" baseline="0" dirty="0" smtClean="0"/>
          </a:p>
          <a:p>
            <a:r>
              <a:rPr lang="en-US" sz="2000" baseline="0" dirty="0" smtClean="0"/>
              <a:t>A good description and pictures are a good start, but still very limited.</a:t>
            </a:r>
          </a:p>
          <a:p>
            <a:r>
              <a:rPr lang="en-US" sz="2000" baseline="0" dirty="0" smtClean="0"/>
              <a:t>So, in addition to good metadata, you also want to avail yourself of other tools that can help you market your titles</a:t>
            </a:r>
            <a:endParaRPr lang="en-US" sz="2000" dirty="0"/>
          </a:p>
        </p:txBody>
      </p:sp>
      <p:sp>
        <p:nvSpPr>
          <p:cNvPr id="4" name="Slide Number Placeholder 3"/>
          <p:cNvSpPr>
            <a:spLocks noGrp="1"/>
          </p:cNvSpPr>
          <p:nvPr>
            <p:ph type="sldNum" sz="quarter" idx="10"/>
          </p:nvPr>
        </p:nvSpPr>
        <p:spPr/>
        <p:txBody>
          <a:bodyPr/>
          <a:lstStyle/>
          <a:p>
            <a:pPr>
              <a:defRPr/>
            </a:pPr>
            <a:fld id="{A7C7E0FF-14DE-4FF7-ABA1-4A539615B40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What is Bookwire? A site</a:t>
            </a:r>
            <a:r>
              <a:rPr lang="en-US" sz="2400" baseline="0" dirty="0" smtClean="0"/>
              <a:t> to make it easier for people to discover, evaluate, order, and experience books.</a:t>
            </a:r>
          </a:p>
          <a:p>
            <a:r>
              <a:rPr lang="en-US" sz="2400" baseline="0" dirty="0" smtClean="0"/>
              <a:t>It’s powered by the Books in Print database and offers </a:t>
            </a:r>
            <a:r>
              <a:rPr lang="en-US" sz="2400" baseline="0" smtClean="0"/>
              <a:t>information on book </a:t>
            </a:r>
            <a:r>
              <a:rPr lang="en-US" sz="2400" baseline="0" dirty="0" smtClean="0"/>
              <a:t>titles, including print, e-books and audio books.</a:t>
            </a:r>
            <a:endParaRPr lang="en-US" sz="2400" dirty="0"/>
          </a:p>
        </p:txBody>
      </p:sp>
      <p:sp>
        <p:nvSpPr>
          <p:cNvPr id="4" name="Slide Number Placeholder 3"/>
          <p:cNvSpPr>
            <a:spLocks noGrp="1"/>
          </p:cNvSpPr>
          <p:nvPr>
            <p:ph type="sldNum" sz="quarter" idx="10"/>
          </p:nvPr>
        </p:nvSpPr>
        <p:spPr/>
        <p:txBody>
          <a:bodyPr/>
          <a:lstStyle/>
          <a:p>
            <a:pPr>
              <a:defRPr/>
            </a:pPr>
            <a:fld id="{A7C7E0FF-14DE-4FF7-ABA1-4A539615B40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800" dirty="0" smtClean="0"/>
              <a:t>So, you are a small publisher </a:t>
            </a:r>
            <a:r>
              <a:rPr lang="en-US" sz="1800" baseline="0" dirty="0" smtClean="0"/>
              <a:t>and you have these great books you hope to sell. </a:t>
            </a:r>
          </a:p>
          <a:p>
            <a:pPr eaLnBrk="1" hangingPunct="1">
              <a:spcBef>
                <a:spcPct val="0"/>
              </a:spcBef>
            </a:pPr>
            <a:r>
              <a:rPr lang="en-US" sz="1800" baseline="0" dirty="0" smtClean="0"/>
              <a:t>The books are good; well written with great illustrations,  but they not selling very well. </a:t>
            </a:r>
          </a:p>
          <a:p>
            <a:pPr eaLnBrk="1" hangingPunct="1">
              <a:spcBef>
                <a:spcPct val="0"/>
              </a:spcBef>
            </a:pPr>
            <a:endParaRPr lang="en-US" sz="1800" baseline="0" dirty="0" smtClean="0"/>
          </a:p>
          <a:p>
            <a:pPr eaLnBrk="1" hangingPunct="1">
              <a:spcBef>
                <a:spcPct val="0"/>
              </a:spcBef>
            </a:pPr>
            <a:r>
              <a:rPr lang="en-US" sz="1800" baseline="0" dirty="0" smtClean="0"/>
              <a:t>You are convinced that it is simply because people are not finding them; people don’t know about your books.</a:t>
            </a:r>
          </a:p>
          <a:p>
            <a:pPr eaLnBrk="1" hangingPunct="1">
              <a:spcBef>
                <a:spcPct val="0"/>
              </a:spcBef>
            </a:pPr>
            <a:r>
              <a:rPr lang="en-US" sz="1800" baseline="0" dirty="0" smtClean="0"/>
              <a:t>You can’t afford a large marketing budget, so you need to find inexpensive ways to connect your potential readers and buyers with your content.</a:t>
            </a:r>
          </a:p>
          <a:p>
            <a:pPr eaLnBrk="1" hangingPunct="1">
              <a:spcBef>
                <a:spcPct val="0"/>
              </a:spcBef>
            </a:pPr>
            <a:endParaRPr lang="en-US" sz="1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2</a:t>
            </a:fld>
            <a:endParaRPr lang="en-US" dirty="0"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Without the Bowker Book Sale widget</a:t>
            </a:r>
            <a:endParaRPr lang="en-US" sz="2400" baseline="0" dirty="0" smtClean="0"/>
          </a:p>
          <a:p>
            <a:endParaRPr lang="en-US" sz="2400" baseline="0" dirty="0" smtClean="0"/>
          </a:p>
          <a:p>
            <a:endParaRPr lang="en-US" sz="2400" dirty="0"/>
          </a:p>
        </p:txBody>
      </p:sp>
      <p:sp>
        <p:nvSpPr>
          <p:cNvPr id="4" name="Slide Number Placeholder 3"/>
          <p:cNvSpPr>
            <a:spLocks noGrp="1"/>
          </p:cNvSpPr>
          <p:nvPr>
            <p:ph type="sldNum" sz="quarter" idx="10"/>
          </p:nvPr>
        </p:nvSpPr>
        <p:spPr/>
        <p:txBody>
          <a:bodyPr/>
          <a:lstStyle/>
          <a:p>
            <a:pPr>
              <a:defRPr/>
            </a:pPr>
            <a:fld id="{A7C7E0FF-14DE-4FF7-ABA1-4A539615B40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Every Bowker</a:t>
            </a:r>
            <a:r>
              <a:rPr lang="en-US" sz="2800" baseline="0" dirty="0" smtClean="0"/>
              <a:t> Book Sale widget appears automatically on the title card for that </a:t>
            </a:r>
            <a:r>
              <a:rPr lang="en-US" sz="2800" baseline="0" dirty="0" smtClean="0"/>
              <a:t>book</a:t>
            </a:r>
            <a:endParaRPr lang="en-US" sz="2800" baseline="0" dirty="0" smtClean="0"/>
          </a:p>
          <a:p>
            <a:endParaRPr lang="en-US" sz="2800" baseline="0" dirty="0" smtClean="0"/>
          </a:p>
          <a:p>
            <a:endParaRPr lang="en-US" sz="2800" dirty="0"/>
          </a:p>
        </p:txBody>
      </p:sp>
      <p:sp>
        <p:nvSpPr>
          <p:cNvPr id="4" name="Slide Number Placeholder 3"/>
          <p:cNvSpPr>
            <a:spLocks noGrp="1"/>
          </p:cNvSpPr>
          <p:nvPr>
            <p:ph type="sldNum" sz="quarter" idx="10"/>
          </p:nvPr>
        </p:nvSpPr>
        <p:spPr/>
        <p:txBody>
          <a:bodyPr/>
          <a:lstStyle/>
          <a:p>
            <a:pPr>
              <a:defRPr/>
            </a:pPr>
            <a:fld id="{A7C7E0FF-14DE-4FF7-ABA1-4A539615B40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800" dirty="0" smtClean="0"/>
              <a:t>As a small</a:t>
            </a:r>
            <a:r>
              <a:rPr lang="en-US" sz="2800" baseline="0" dirty="0" smtClean="0"/>
              <a:t> or self publisher, you want to find ways to make your book available to as many people as possible.</a:t>
            </a:r>
          </a:p>
          <a:p>
            <a:pPr eaLnBrk="1" hangingPunct="1">
              <a:spcBef>
                <a:spcPct val="0"/>
              </a:spcBef>
            </a:pPr>
            <a:r>
              <a:rPr lang="en-US" sz="2800" baseline="0" dirty="0" smtClean="0"/>
              <a:t>Without spending a fortune.</a:t>
            </a:r>
            <a:endParaRPr lang="en-US" sz="2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22</a:t>
            </a:fld>
            <a:endParaRPr lang="en-US" dirty="0" smtClean="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3200" dirty="0" smtClean="0"/>
              <a:t>With a few simple</a:t>
            </a:r>
            <a:r>
              <a:rPr lang="en-US" sz="3200" baseline="0" dirty="0" smtClean="0"/>
              <a:t> steps you can create an App for your book</a:t>
            </a:r>
          </a:p>
          <a:p>
            <a:pPr eaLnBrk="1" hangingPunct="1">
              <a:spcBef>
                <a:spcPct val="0"/>
              </a:spcBef>
            </a:pPr>
            <a:r>
              <a:rPr lang="en-US" sz="3200" baseline="0" dirty="0" smtClean="0"/>
              <a:t>FYI 25 million </a:t>
            </a:r>
            <a:r>
              <a:rPr lang="en-US" sz="3200" baseline="0" dirty="0" err="1" smtClean="0"/>
              <a:t>iPads</a:t>
            </a:r>
            <a:r>
              <a:rPr lang="en-US" sz="3200" baseline="0" dirty="0" smtClean="0"/>
              <a:t> have been sold as of  June 2011</a:t>
            </a:r>
            <a:endParaRPr lang="en-US" sz="32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23</a:t>
            </a:fld>
            <a:endParaRPr lang="en-US" dirty="0" smtClean="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3200" dirty="0" smtClean="0"/>
              <a:t>The Book</a:t>
            </a:r>
            <a:r>
              <a:rPr lang="en-US" sz="3200" baseline="0" dirty="0" smtClean="0"/>
              <a:t> as an app is a favorite for parents reading to their children who like the bright colors</a:t>
            </a:r>
            <a:endParaRPr lang="en-US" sz="32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24</a:t>
            </a:fld>
            <a:endParaRPr lang="en-US" dirty="0" smtClean="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3200" dirty="0" smtClean="0"/>
              <a:t>Professional</a:t>
            </a:r>
            <a:r>
              <a:rPr lang="en-US" sz="3200" baseline="0" dirty="0" smtClean="0"/>
              <a:t> who want access to their titles wherever and whenever</a:t>
            </a:r>
            <a:endParaRPr lang="en-US" sz="32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25</a:t>
            </a:fld>
            <a:endParaRPr lang="en-US" dirty="0" smtClean="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3200" dirty="0" smtClean="0"/>
              <a:t>People</a:t>
            </a:r>
            <a:r>
              <a:rPr lang="en-US" sz="3200" baseline="0" dirty="0" smtClean="0"/>
              <a:t> who need to share information at work</a:t>
            </a:r>
            <a:endParaRPr lang="en-US" sz="32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26</a:t>
            </a:fld>
            <a:endParaRPr lang="en-US" dirty="0" smtClean="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400" dirty="0" smtClean="0"/>
              <a:t>Kids at</a:t>
            </a:r>
            <a:r>
              <a:rPr lang="en-US" sz="2400" baseline="0" dirty="0" smtClean="0"/>
              <a:t> school</a:t>
            </a:r>
          </a:p>
          <a:p>
            <a:pPr eaLnBrk="1" hangingPunct="1">
              <a:spcBef>
                <a:spcPct val="0"/>
              </a:spcBef>
            </a:pPr>
            <a:endParaRPr lang="en-US" sz="24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27</a:t>
            </a:fld>
            <a:endParaRPr lang="en-US" dirty="0" smtClean="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800" baseline="0" dirty="0" smtClean="0"/>
              <a:t>People who like to read outside of the box</a:t>
            </a:r>
          </a:p>
          <a:p>
            <a:pPr eaLnBrk="1" hangingPunct="1">
              <a:spcBef>
                <a:spcPct val="0"/>
              </a:spcBef>
            </a:pPr>
            <a:endParaRPr lang="en-US" sz="2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28</a:t>
            </a:fld>
            <a:endParaRPr lang="en-US" dirty="0" smtClean="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3600" dirty="0" smtClean="0"/>
              <a:t>We’ve created</a:t>
            </a:r>
            <a:r>
              <a:rPr lang="en-US" sz="3600" baseline="0" dirty="0" smtClean="0"/>
              <a:t> an app for this book</a:t>
            </a:r>
          </a:p>
          <a:p>
            <a:pPr eaLnBrk="1" hangingPunct="1">
              <a:spcBef>
                <a:spcPct val="0"/>
              </a:spcBef>
            </a:pPr>
            <a:endParaRPr lang="en-US" sz="36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29</a:t>
            </a:fld>
            <a:endParaRPr lang="en-US" dirty="0"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indent="0">
              <a:buNone/>
            </a:pPr>
            <a:r>
              <a:rPr lang="en-US" sz="2400" b="0" baseline="0" dirty="0" smtClean="0">
                <a:solidFill>
                  <a:srgbClr val="000000"/>
                </a:solidFill>
                <a:latin typeface="Calibri" pitchFamily="34" charset="0"/>
              </a:rPr>
              <a:t>Or maybe you are a self publisher. </a:t>
            </a:r>
          </a:p>
          <a:p>
            <a:pPr indent="0">
              <a:buNone/>
            </a:pPr>
            <a:r>
              <a:rPr lang="en-US" sz="2400" b="0" baseline="0" dirty="0" smtClean="0">
                <a:solidFill>
                  <a:srgbClr val="000000"/>
                </a:solidFill>
                <a:latin typeface="Calibri" pitchFamily="34" charset="0"/>
              </a:rPr>
              <a:t>You just finished writing your book and now you are ready go public with it.</a:t>
            </a:r>
          </a:p>
          <a:p>
            <a:pPr indent="0">
              <a:buNone/>
            </a:pPr>
            <a:r>
              <a:rPr lang="en-US" sz="2400" b="0" baseline="0" dirty="0" smtClean="0">
                <a:solidFill>
                  <a:srgbClr val="000000"/>
                </a:solidFill>
                <a:latin typeface="Calibri" pitchFamily="34" charset="0"/>
              </a:rPr>
              <a:t>What are your next steps?</a:t>
            </a:r>
          </a:p>
          <a:p>
            <a:pPr indent="0">
              <a:buNone/>
            </a:pPr>
            <a:r>
              <a:rPr lang="en-US" sz="2400" b="0" baseline="0" dirty="0" smtClean="0">
                <a:solidFill>
                  <a:srgbClr val="000000"/>
                </a:solidFill>
                <a:latin typeface="Calibri" pitchFamily="34" charset="0"/>
              </a:rPr>
              <a:t>How do you compete in a world with very large publishers that can invest heavily in marketing their titles?</a:t>
            </a:r>
          </a:p>
          <a:p>
            <a:pPr indent="0">
              <a:buNone/>
            </a:pPr>
            <a:endParaRPr lang="en-US" sz="2400" b="0" dirty="0" smtClean="0">
              <a:solidFill>
                <a:srgbClr val="000000"/>
              </a:solidFill>
              <a:latin typeface="Calibri" pitchFamily="34" charset="0"/>
            </a:endParaRP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a:t>
            </a:fld>
            <a:endParaRPr lang="en-US" dirty="0" smtClean="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800" dirty="0" smtClean="0"/>
              <a:t>We</a:t>
            </a:r>
            <a:r>
              <a:rPr lang="en-US" sz="2800" baseline="0" dirty="0" smtClean="0"/>
              <a:t> felt it was a good way for us to distribute the title and give people another way to access our content.</a:t>
            </a:r>
          </a:p>
          <a:p>
            <a:pPr eaLnBrk="1" hangingPunct="1">
              <a:spcBef>
                <a:spcPct val="0"/>
              </a:spcBef>
            </a:pPr>
            <a:endParaRPr lang="en-US" sz="2800" baseline="0" dirty="0" smtClean="0"/>
          </a:p>
          <a:p>
            <a:pPr eaLnBrk="1" hangingPunct="1">
              <a:spcBef>
                <a:spcPct val="0"/>
              </a:spcBef>
            </a:pPr>
            <a:r>
              <a:rPr lang="en-US" sz="2800" baseline="0" dirty="0" smtClean="0"/>
              <a:t>Who wants to hear about one more way to help market and sell your book?</a:t>
            </a:r>
            <a:endParaRPr lang="en-US" sz="2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30</a:t>
            </a:fld>
            <a:endParaRPr lang="en-US" dirty="0" smtClean="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400" dirty="0" smtClean="0"/>
              <a:t>Ok.</a:t>
            </a:r>
            <a:r>
              <a:rPr lang="en-US" sz="2400" baseline="0" dirty="0" smtClean="0"/>
              <a:t> Here we go</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31</a:t>
            </a:fld>
            <a:endParaRPr lang="en-US" dirty="0" smtClean="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000" dirty="0" smtClean="0"/>
              <a:t>You might have seen these</a:t>
            </a:r>
            <a:r>
              <a:rPr lang="en-US" sz="2000" baseline="0" dirty="0" smtClean="0"/>
              <a:t> around town. QR codes (Quick Response Code). </a:t>
            </a:r>
          </a:p>
          <a:p>
            <a:pPr eaLnBrk="1" hangingPunct="1">
              <a:spcBef>
                <a:spcPct val="0"/>
              </a:spcBef>
            </a:pPr>
            <a:r>
              <a:rPr lang="en-US" sz="2000" b="0" i="0" kern="1200" dirty="0" smtClean="0">
                <a:solidFill>
                  <a:schemeClr val="tx1"/>
                </a:solidFill>
                <a:latin typeface="+mn-lt"/>
                <a:ea typeface="+mn-ea"/>
                <a:cs typeface="+mn-cs"/>
              </a:rPr>
              <a:t>Invented by a Toyota subsidiary in 1994 to track vehicles during the manufacturing process</a:t>
            </a:r>
            <a:endParaRPr lang="en-US" sz="2000" baseline="0" dirty="0" smtClean="0"/>
          </a:p>
          <a:p>
            <a:pPr eaLnBrk="1" hangingPunct="1">
              <a:spcBef>
                <a:spcPct val="0"/>
              </a:spcBef>
            </a:pPr>
            <a:r>
              <a:rPr lang="en-US" sz="2000" baseline="0" dirty="0" smtClean="0"/>
              <a:t>Designed to allow its content to be decoded at high speeds</a:t>
            </a:r>
          </a:p>
          <a:p>
            <a:pPr eaLnBrk="1" hangingPunct="1">
              <a:spcBef>
                <a:spcPct val="0"/>
              </a:spcBef>
            </a:pPr>
            <a:r>
              <a:rPr lang="en-US" sz="2000" baseline="0" dirty="0" smtClean="0"/>
              <a:t>It has become popular in other industries as well</a:t>
            </a:r>
          </a:p>
          <a:p>
            <a:pPr eaLnBrk="1" hangingPunct="1">
              <a:spcBef>
                <a:spcPct val="0"/>
              </a:spcBef>
            </a:pPr>
            <a:r>
              <a:rPr lang="en-US" sz="2000" b="0" i="0" kern="1200" dirty="0" smtClean="0">
                <a:solidFill>
                  <a:schemeClr val="tx1"/>
                </a:solidFill>
                <a:latin typeface="+mn-lt"/>
                <a:ea typeface="+mn-ea"/>
                <a:cs typeface="+mn-cs"/>
              </a:rPr>
              <a:t>According to </a:t>
            </a:r>
            <a:r>
              <a:rPr lang="en-US" sz="2000" b="0" i="0" kern="1200" dirty="0" err="1" smtClean="0">
                <a:solidFill>
                  <a:schemeClr val="tx1"/>
                </a:solidFill>
                <a:latin typeface="+mn-lt"/>
                <a:ea typeface="+mn-ea"/>
                <a:cs typeface="+mn-cs"/>
              </a:rPr>
              <a:t>comScore</a:t>
            </a:r>
            <a:r>
              <a:rPr lang="en-US" sz="2000" b="0" i="0" kern="1200" dirty="0" smtClean="0">
                <a:solidFill>
                  <a:schemeClr val="tx1"/>
                </a:solidFill>
                <a:latin typeface="+mn-lt"/>
                <a:ea typeface="+mn-ea"/>
                <a:cs typeface="+mn-cs"/>
              </a:rPr>
              <a:t>, 20.1 million mobile phone owners in the U.S. used their devices to scan a QR code in the three-month average period ending October 2011</a:t>
            </a:r>
          </a:p>
          <a:p>
            <a:pPr eaLnBrk="1" hangingPunct="1">
              <a:spcBef>
                <a:spcPct val="0"/>
              </a:spcBef>
            </a:pPr>
            <a:r>
              <a:rPr lang="en-US" sz="2000" b="0" i="0" kern="1200" baseline="0" dirty="0" smtClean="0">
                <a:solidFill>
                  <a:schemeClr val="tx1"/>
                </a:solidFill>
                <a:latin typeface="+mn-lt"/>
                <a:ea typeface="+mn-ea"/>
                <a:cs typeface="+mn-cs"/>
              </a:rPr>
              <a:t>This QR Code resolves to MyIdentifiers.com</a:t>
            </a:r>
            <a:endParaRPr lang="en-US" sz="2000" baseline="0" dirty="0" smtClean="0"/>
          </a:p>
          <a:p>
            <a:pPr eaLnBrk="1" hangingPunct="1">
              <a:spcBef>
                <a:spcPct val="0"/>
              </a:spcBef>
            </a:pPr>
            <a:endParaRPr lang="en-US" sz="1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32</a:t>
            </a:fld>
            <a:endParaRPr lang="en-US" dirty="0" smtClean="0">
              <a:ea typeface="ＭＳ Ｐゴシック"/>
              <a:cs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33</a:t>
            </a:fld>
            <a:endParaRPr lang="en-US" dirty="0" smtClean="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400" dirty="0" smtClean="0"/>
              <a:t>Back to the real estate example. </a:t>
            </a:r>
          </a:p>
          <a:p>
            <a:pPr eaLnBrk="1" hangingPunct="1">
              <a:spcBef>
                <a:spcPct val="0"/>
              </a:spcBef>
            </a:pPr>
            <a:r>
              <a:rPr lang="en-US" sz="2400" baseline="0" dirty="0" smtClean="0"/>
              <a:t>Increasingly you will see QR codes used in real estate signs.</a:t>
            </a:r>
          </a:p>
          <a:p>
            <a:pPr eaLnBrk="1" hangingPunct="1">
              <a:spcBef>
                <a:spcPct val="0"/>
              </a:spcBef>
            </a:pPr>
            <a:r>
              <a:rPr lang="en-US" sz="2400" baseline="0" dirty="0" smtClean="0"/>
              <a:t>Scanning these codes might open the realtors web site where you can find more detailed information on the property</a:t>
            </a:r>
          </a:p>
          <a:p>
            <a:pPr eaLnBrk="1" hangingPunct="1">
              <a:spcBef>
                <a:spcPct val="0"/>
              </a:spcBef>
            </a:pPr>
            <a:endParaRPr lang="en-US" sz="2400" baseline="0" dirty="0" smtClean="0"/>
          </a:p>
          <a:p>
            <a:pPr eaLnBrk="1" hangingPunct="1">
              <a:spcBef>
                <a:spcPct val="0"/>
              </a:spcBef>
            </a:pPr>
            <a:endParaRPr lang="en-US" sz="24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34</a:t>
            </a:fld>
            <a:endParaRPr lang="en-US" dirty="0" smtClean="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400" dirty="0" smtClean="0"/>
              <a:t>You can find QR codes linking</a:t>
            </a:r>
            <a:r>
              <a:rPr lang="en-US" sz="2400" baseline="0" dirty="0" smtClean="0"/>
              <a:t> to detailed information in public spaces, like this bus station</a:t>
            </a:r>
          </a:p>
          <a:p>
            <a:pPr eaLnBrk="1" hangingPunct="1">
              <a:spcBef>
                <a:spcPct val="0"/>
              </a:spcBef>
            </a:pPr>
            <a:endParaRPr lang="en-US" sz="24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35</a:t>
            </a:fld>
            <a:endParaRPr lang="en-US" dirty="0" smtClean="0">
              <a:ea typeface="ＭＳ Ｐゴシック"/>
              <a:cs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400" dirty="0" smtClean="0"/>
              <a:t>Or this car</a:t>
            </a:r>
            <a:endParaRPr lang="en-US" sz="2400" baseline="0" dirty="0" smtClean="0"/>
          </a:p>
          <a:p>
            <a:pPr eaLnBrk="1" hangingPunct="1">
              <a:spcBef>
                <a:spcPct val="0"/>
              </a:spcBef>
            </a:pPr>
            <a:endParaRPr lang="en-US" sz="24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36</a:t>
            </a:fld>
            <a:endParaRPr lang="en-US" dirty="0" smtClean="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800" dirty="0" smtClean="0"/>
              <a:t>Here’s an apple QR code</a:t>
            </a:r>
            <a:endParaRPr lang="en-US" sz="2800" baseline="0" dirty="0" smtClean="0"/>
          </a:p>
          <a:p>
            <a:pPr eaLnBrk="1" hangingPunct="1">
              <a:spcBef>
                <a:spcPct val="0"/>
              </a:spcBef>
            </a:pPr>
            <a:endParaRPr lang="en-US" sz="2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37</a:t>
            </a:fld>
            <a:endParaRPr lang="en-US" dirty="0" smtClean="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400" baseline="0" dirty="0" smtClean="0"/>
              <a:t>It links directly to here from where you can download an app</a:t>
            </a:r>
          </a:p>
          <a:p>
            <a:pPr eaLnBrk="1" hangingPunct="1">
              <a:spcBef>
                <a:spcPct val="0"/>
              </a:spcBef>
            </a:pPr>
            <a:endParaRPr lang="en-US" sz="24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38</a:t>
            </a:fld>
            <a:endParaRPr lang="en-US" dirty="0" smtClean="0">
              <a:ea typeface="ＭＳ Ｐゴシック"/>
              <a:cs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800" dirty="0" smtClean="0"/>
              <a:t>This QR code resolves</a:t>
            </a:r>
            <a:r>
              <a:rPr lang="en-US" sz="2800" baseline="0" dirty="0" smtClean="0"/>
              <a:t> to this page</a:t>
            </a:r>
          </a:p>
          <a:p>
            <a:pPr eaLnBrk="1" hangingPunct="1">
              <a:spcBef>
                <a:spcPct val="0"/>
              </a:spcBef>
            </a:pPr>
            <a:endParaRPr lang="en-US" sz="28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39</a:t>
            </a:fld>
            <a:endParaRPr lang="en-US" dirty="0"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400" kern="1200" baseline="0" dirty="0" smtClean="0">
                <a:solidFill>
                  <a:schemeClr val="tx1"/>
                </a:solidFill>
                <a:latin typeface="+mn-lt"/>
                <a:ea typeface="+mn-ea"/>
                <a:cs typeface="+mn-cs"/>
              </a:rPr>
              <a:t>Metadata is how your customers find your book</a:t>
            </a:r>
          </a:p>
          <a:p>
            <a:r>
              <a:rPr lang="en-US" sz="2400" b="0" kern="1200" baseline="0" dirty="0" smtClean="0">
                <a:solidFill>
                  <a:schemeClr val="tx1"/>
                </a:solidFill>
                <a:latin typeface="+mn-lt"/>
                <a:ea typeface="+mn-ea"/>
                <a:cs typeface="+mn-cs"/>
              </a:rPr>
              <a:t>The richer your metadata, the more likely it is that your customers will find your books and purchase them.</a:t>
            </a:r>
            <a:endParaRPr lang="en-US" sz="4400" b="0" baseline="0" dirty="0" smtClean="0">
              <a:solidFill>
                <a:srgbClr val="000000"/>
              </a:solidFill>
              <a:latin typeface="Calibri" pitchFamily="34" charset="0"/>
            </a:endParaRPr>
          </a:p>
          <a:p>
            <a:pPr indent="0">
              <a:buNone/>
            </a:pPr>
            <a:endParaRPr lang="en-US" sz="4400" b="0" dirty="0" smtClean="0">
              <a:solidFill>
                <a:srgbClr val="000000"/>
              </a:solidFill>
              <a:latin typeface="Calibri" pitchFamily="34" charset="0"/>
            </a:endParaRPr>
          </a:p>
          <a:p>
            <a:pPr eaLnBrk="1" hangingPunct="1">
              <a:spcBef>
                <a:spcPct val="0"/>
              </a:spcBef>
            </a:pPr>
            <a:endParaRPr lang="en-US" sz="240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4</a:t>
            </a:fld>
            <a:endParaRPr lang="en-US" dirty="0" smtClean="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The title page for this book that</a:t>
            </a:r>
            <a:r>
              <a:rPr lang="en-US" sz="2400" baseline="0" dirty="0" smtClean="0"/>
              <a:t> includes the widget from where your potential customer can…</a:t>
            </a:r>
          </a:p>
          <a:p>
            <a:endParaRPr lang="en-US" sz="2400" baseline="0" dirty="0" smtClean="0"/>
          </a:p>
          <a:p>
            <a:endParaRPr lang="en-US" sz="2400" dirty="0"/>
          </a:p>
        </p:txBody>
      </p:sp>
      <p:sp>
        <p:nvSpPr>
          <p:cNvPr id="4" name="Slide Number Placeholder 3"/>
          <p:cNvSpPr>
            <a:spLocks noGrp="1"/>
          </p:cNvSpPr>
          <p:nvPr>
            <p:ph type="sldNum" sz="quarter" idx="10"/>
          </p:nvPr>
        </p:nvSpPr>
        <p:spPr/>
        <p:txBody>
          <a:bodyPr/>
          <a:lstStyle/>
          <a:p>
            <a:pPr>
              <a:defRPr/>
            </a:pPr>
            <a:fld id="{A7C7E0FF-14DE-4FF7-ABA1-4A539615B404}"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smtClean="0"/>
              <a:t>Get a view inside of the book and read a few pages</a:t>
            </a:r>
          </a:p>
          <a:p>
            <a:endParaRPr lang="en-US" sz="2000" dirty="0"/>
          </a:p>
        </p:txBody>
      </p:sp>
      <p:sp>
        <p:nvSpPr>
          <p:cNvPr id="4" name="Slide Number Placeholder 3"/>
          <p:cNvSpPr>
            <a:spLocks noGrp="1"/>
          </p:cNvSpPr>
          <p:nvPr>
            <p:ph type="sldNum" sz="quarter" idx="10"/>
          </p:nvPr>
        </p:nvSpPr>
        <p:spPr/>
        <p:txBody>
          <a:bodyPr/>
          <a:lstStyle/>
          <a:p>
            <a:pPr>
              <a:defRPr/>
            </a:pPr>
            <a:fld id="{A7C7E0FF-14DE-4FF7-ABA1-4A539615B404}"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Share the book with friends and family via </a:t>
            </a:r>
            <a:r>
              <a:rPr lang="en-US" sz="2400" dirty="0" err="1" smtClean="0"/>
              <a:t>facebook</a:t>
            </a:r>
            <a:r>
              <a:rPr lang="en-US" sz="2400" dirty="0" smtClean="0"/>
              <a:t>,</a:t>
            </a:r>
            <a:r>
              <a:rPr lang="en-US" sz="2400" baseline="0" dirty="0" smtClean="0"/>
              <a:t> for example, or by adding the code to her web site</a:t>
            </a:r>
          </a:p>
          <a:p>
            <a:endParaRPr lang="en-US" sz="2400" baseline="0" dirty="0" smtClean="0"/>
          </a:p>
          <a:p>
            <a:endParaRPr lang="en-US" sz="2400" dirty="0"/>
          </a:p>
        </p:txBody>
      </p:sp>
      <p:sp>
        <p:nvSpPr>
          <p:cNvPr id="4" name="Slide Number Placeholder 3"/>
          <p:cNvSpPr>
            <a:spLocks noGrp="1"/>
          </p:cNvSpPr>
          <p:nvPr>
            <p:ph type="sldNum" sz="quarter" idx="10"/>
          </p:nvPr>
        </p:nvSpPr>
        <p:spPr/>
        <p:txBody>
          <a:bodyPr/>
          <a:lstStyle/>
          <a:p>
            <a:pPr>
              <a:defRPr/>
            </a:pPr>
            <a:fld id="{A7C7E0FF-14DE-4FF7-ABA1-4A539615B404}"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And finally buy the book which sort</a:t>
            </a:r>
            <a:r>
              <a:rPr lang="en-US" sz="2800" baseline="0" dirty="0" smtClean="0"/>
              <a:t> of brings us back full circle.</a:t>
            </a:r>
          </a:p>
          <a:p>
            <a:endParaRPr lang="en-US" sz="2800" baseline="0" dirty="0" smtClean="0"/>
          </a:p>
          <a:p>
            <a:endParaRPr lang="en-US" sz="2800" dirty="0"/>
          </a:p>
        </p:txBody>
      </p:sp>
      <p:sp>
        <p:nvSpPr>
          <p:cNvPr id="4" name="Slide Number Placeholder 3"/>
          <p:cNvSpPr>
            <a:spLocks noGrp="1"/>
          </p:cNvSpPr>
          <p:nvPr>
            <p:ph type="sldNum" sz="quarter" idx="10"/>
          </p:nvPr>
        </p:nvSpPr>
        <p:spPr/>
        <p:txBody>
          <a:bodyPr/>
          <a:lstStyle/>
          <a:p>
            <a:pPr>
              <a:defRPr/>
            </a:pPr>
            <a:fld id="{A7C7E0FF-14DE-4FF7-ABA1-4A539615B404}"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So here are four simple things</a:t>
            </a:r>
            <a:r>
              <a:rPr lang="en-US" sz="2800" baseline="0" dirty="0" smtClean="0"/>
              <a:t> you can do to help market and sell your books.</a:t>
            </a:r>
            <a:endParaRPr lang="en-US" sz="2800" baseline="0" dirty="0" smtClean="0"/>
          </a:p>
          <a:p>
            <a:endParaRPr lang="en-US" sz="2800" baseline="0" dirty="0" smtClean="0"/>
          </a:p>
          <a:p>
            <a:endParaRPr lang="en-US" sz="2800" dirty="0"/>
          </a:p>
        </p:txBody>
      </p:sp>
      <p:sp>
        <p:nvSpPr>
          <p:cNvPr id="4" name="Slide Number Placeholder 3"/>
          <p:cNvSpPr>
            <a:spLocks noGrp="1"/>
          </p:cNvSpPr>
          <p:nvPr>
            <p:ph type="sldNum" sz="quarter" idx="10"/>
          </p:nvPr>
        </p:nvSpPr>
        <p:spPr/>
        <p:txBody>
          <a:bodyPr/>
          <a:lstStyle/>
          <a:p>
            <a:pPr>
              <a:defRPr/>
            </a:pPr>
            <a:fld id="{A7C7E0FF-14DE-4FF7-ABA1-4A539615B404}"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45</a:t>
            </a:fld>
            <a:endParaRPr lang="en-US" dirty="0"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indent="0">
              <a:buNone/>
            </a:pPr>
            <a:r>
              <a:rPr lang="en-US" sz="2400" b="0" baseline="0" dirty="0" smtClean="0">
                <a:solidFill>
                  <a:srgbClr val="000000"/>
                </a:solidFill>
                <a:latin typeface="Calibri" pitchFamily="34" charset="0"/>
              </a:rPr>
              <a:t>Let’s say you need to buy a house. You are not sure what kind of house exactly you need; you know the area but don’t have time to go there right now, so you turn to the internet for an initial search. You stumble upon this information</a:t>
            </a:r>
          </a:p>
          <a:p>
            <a:pPr indent="0">
              <a:buNone/>
            </a:pPr>
            <a:endParaRPr lang="en-US" sz="2400" b="0" baseline="0" dirty="0" smtClean="0">
              <a:solidFill>
                <a:srgbClr val="000000"/>
              </a:solidFill>
              <a:latin typeface="Calibri" pitchFamily="34" charset="0"/>
            </a:endParaRPr>
          </a:p>
          <a:p>
            <a:pPr indent="0">
              <a:buNone/>
            </a:pPr>
            <a:r>
              <a:rPr lang="en-US" sz="2400" b="0" baseline="0" dirty="0" smtClean="0">
                <a:solidFill>
                  <a:srgbClr val="000000"/>
                </a:solidFill>
                <a:latin typeface="Calibri" pitchFamily="34" charset="0"/>
              </a:rPr>
              <a:t>Nobody would buy a house based on this limited metadata. </a:t>
            </a:r>
          </a:p>
          <a:p>
            <a:pPr indent="0">
              <a:buNone/>
            </a:pPr>
            <a:r>
              <a:rPr lang="en-US" sz="2400" b="0" baseline="0" dirty="0" smtClean="0">
                <a:solidFill>
                  <a:srgbClr val="000000"/>
                </a:solidFill>
                <a:latin typeface="Calibri" pitchFamily="34" charset="0"/>
              </a:rPr>
              <a:t>There simply isn’t enough information there to you give you a sense of whether this would be a good house for you and your family</a:t>
            </a:r>
          </a:p>
          <a:p>
            <a:pPr indent="0">
              <a:buNone/>
            </a:pPr>
            <a:r>
              <a:rPr lang="en-US" sz="2400" b="0" baseline="0" dirty="0" smtClean="0">
                <a:solidFill>
                  <a:srgbClr val="000000"/>
                </a:solidFill>
                <a:latin typeface="Calibri" pitchFamily="34" charset="0"/>
              </a:rPr>
              <a:t>If you searched on the internet for a location, this house wouldn’t even show up in your search results</a:t>
            </a:r>
          </a:p>
          <a:p>
            <a:pPr indent="0">
              <a:buNone/>
            </a:pPr>
            <a:endParaRPr lang="en-US" sz="2400" b="0" dirty="0" smtClean="0">
              <a:solidFill>
                <a:srgbClr val="000000"/>
              </a:solidFill>
              <a:latin typeface="Calibri" pitchFamily="34" charset="0"/>
            </a:endParaRP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5</a:t>
            </a:fld>
            <a:endParaRPr lang="en-US" dirty="0"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0" kern="1200" baseline="0" dirty="0" smtClean="0">
                <a:solidFill>
                  <a:schemeClr val="tx1"/>
                </a:solidFill>
                <a:latin typeface="+mn-lt"/>
                <a:ea typeface="+mn-ea"/>
                <a:cs typeface="+mn-cs"/>
              </a:rPr>
              <a:t>This is already much better. </a:t>
            </a:r>
          </a:p>
          <a:p>
            <a:r>
              <a:rPr lang="en-US" sz="2000" b="0" kern="1200" baseline="0" dirty="0" smtClean="0">
                <a:solidFill>
                  <a:schemeClr val="tx1"/>
                </a:solidFill>
                <a:latin typeface="+mn-lt"/>
                <a:ea typeface="+mn-ea"/>
                <a:cs typeface="+mn-cs"/>
              </a:rPr>
              <a:t>You get a sense of what the house looks like. You see the trees in the background, the lawn in the front….</a:t>
            </a:r>
            <a:endParaRPr lang="en-US" sz="4000" b="0" dirty="0" smtClean="0">
              <a:solidFill>
                <a:srgbClr val="000000"/>
              </a:solidFill>
              <a:latin typeface="Calibri" pitchFamily="34" charset="0"/>
            </a:endParaRP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6</a:t>
            </a:fld>
            <a:endParaRPr lang="en-US" dirty="0"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400" kern="1200" baseline="0" dirty="0" smtClean="0">
                <a:solidFill>
                  <a:schemeClr val="tx1"/>
                </a:solidFill>
                <a:latin typeface="+mn-lt"/>
                <a:ea typeface="+mn-ea"/>
                <a:cs typeface="+mn-cs"/>
              </a:rPr>
              <a:t>This is even better. You actually have multiple pictures and you can see what different rooms in the house look like</a:t>
            </a:r>
          </a:p>
          <a:p>
            <a:r>
              <a:rPr lang="en-US" sz="2400" b="0" kern="1200" baseline="0" dirty="0" smtClean="0">
                <a:solidFill>
                  <a:schemeClr val="tx1"/>
                </a:solidFill>
                <a:latin typeface="+mn-lt"/>
                <a:ea typeface="+mn-ea"/>
                <a:cs typeface="+mn-cs"/>
              </a:rPr>
              <a:t>You are beginning to get a “feel” for what it might be like to be inside this house and to step outside onto the lawn</a:t>
            </a:r>
            <a:endParaRPr lang="en-US" sz="4400" b="0" baseline="0" dirty="0" smtClean="0">
              <a:solidFill>
                <a:srgbClr val="000000"/>
              </a:solidFill>
              <a:latin typeface="Calibri" pitchFamily="34" charset="0"/>
            </a:endParaRPr>
          </a:p>
          <a:p>
            <a:pPr indent="0">
              <a:buNone/>
            </a:pPr>
            <a:endParaRPr lang="en-US" sz="2400" b="0" dirty="0" smtClean="0">
              <a:solidFill>
                <a:srgbClr val="000000"/>
              </a:solidFill>
              <a:latin typeface="Calibri" pitchFamily="34" charset="0"/>
            </a:endParaRP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7</a:t>
            </a:fld>
            <a:endParaRPr lang="en-US" dirty="0"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kern="1200" baseline="0" dirty="0" smtClean="0">
                <a:solidFill>
                  <a:schemeClr val="tx1"/>
                </a:solidFill>
                <a:latin typeface="+mn-lt"/>
                <a:ea typeface="+mn-ea"/>
                <a:cs typeface="+mn-cs"/>
              </a:rPr>
              <a:t>Better yet. You actually get some details about the size of the house as well as some details about the area where the house is located</a:t>
            </a:r>
            <a:endParaRPr lang="en-US" sz="4000" b="0" baseline="0" dirty="0" smtClean="0">
              <a:solidFill>
                <a:srgbClr val="000000"/>
              </a:solidFill>
              <a:latin typeface="Calibri" pitchFamily="34" charset="0"/>
            </a:endParaRPr>
          </a:p>
          <a:p>
            <a:pPr indent="0">
              <a:buNone/>
            </a:pPr>
            <a:endParaRPr lang="en-US" sz="2400" b="0" dirty="0" smtClean="0">
              <a:solidFill>
                <a:srgbClr val="000000"/>
              </a:solidFill>
              <a:latin typeface="Calibri" pitchFamily="34" charset="0"/>
            </a:endParaRP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8</a:t>
            </a:fld>
            <a:endParaRPr lang="en-US" dirty="0"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indent="0">
              <a:buNone/>
            </a:pPr>
            <a:endParaRPr lang="en-US" sz="2400" b="0" dirty="0" smtClean="0">
              <a:solidFill>
                <a:srgbClr val="000000"/>
              </a:solidFill>
              <a:latin typeface="Calibri" pitchFamily="34" charset="0"/>
            </a:endParaRP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AFE9A-9FE8-4283-97E6-7EDA9016FEAF}" type="slidenum">
              <a:rPr lang="en-US" smtClean="0">
                <a:ea typeface="ＭＳ Ｐゴシック"/>
                <a:cs typeface="ＭＳ Ｐゴシック"/>
              </a:rPr>
              <a:pPr/>
              <a:t>9</a:t>
            </a:fld>
            <a:endParaRPr lang="en-US" dirty="0"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4A93FF-4734-452B-9053-E4F73834CE65}" type="datetime1">
              <a:rPr lang="en-US"/>
              <a:pPr>
                <a:defRPr/>
              </a:pPr>
              <a:t>2/15/12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ABB666-7D56-46A4-ADB7-51CDCE458AC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1DE58C-8EBA-4CDD-B317-BB99119FEADD}" type="datetime1">
              <a:rPr lang="en-US"/>
              <a:pPr>
                <a:defRPr/>
              </a:pPr>
              <a:t>2/15/12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B87A3B-05F2-47A3-9160-6A398AE16F3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B5EA3F-86D4-41B0-9227-9BD84FA71264}" type="datetime1">
              <a:rPr lang="en-US"/>
              <a:pPr>
                <a:defRPr/>
              </a:pPr>
              <a:t>2/15/12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712C60-3CF5-4442-BE82-6FC957AA88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756C55-049F-4FEE-9BB3-E653A630E933}" type="datetime1">
              <a:rPr lang="en-US"/>
              <a:pPr>
                <a:defRPr/>
              </a:pPr>
              <a:t>2/15/12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B6F82B-643A-4BFA-B30C-A0BFAB3D348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D1DFE-85E4-4AF3-8246-5282D504EC5C}" type="datetimeFigureOut">
              <a:rPr lang="en-US" smtClean="0"/>
              <a:pPr/>
              <a:t>2/15/12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0FB60-6139-4B69-B48A-897D9B880E5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950BE3-E800-415E-A197-4A16779C3422}" type="datetime1">
              <a:rPr lang="en-US"/>
              <a:pPr>
                <a:defRPr/>
              </a:pPr>
              <a:t>2/15/12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A942DE-C09A-4506-A97C-B60346900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713C81-4E5F-4BA5-B083-0D88719D508B}" type="datetime1">
              <a:rPr lang="en-US"/>
              <a:pPr>
                <a:defRPr/>
              </a:pPr>
              <a:t>2/15/12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15F2D0A-FC0A-41E2-8C72-461A9F7397C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BC98C6-7A41-4DF9-8642-EC7B78A8DC66}" type="datetime1">
              <a:rPr lang="en-US"/>
              <a:pPr>
                <a:defRPr/>
              </a:pPr>
              <a:t>2/15/12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DA38E81-50FB-4789-BD75-6D2C53978C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F17054-D7EA-4F4C-86B6-6C7F1F159551}" type="datetime1">
              <a:rPr lang="en-US"/>
              <a:pPr>
                <a:defRPr/>
              </a:pPr>
              <a:t>2/15/12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2FDF70D-FA89-4B16-B546-06174BDC23E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1D2220-5234-4E54-8C17-B1AE20120AAE}" type="datetime1">
              <a:rPr lang="en-US"/>
              <a:pPr>
                <a:defRPr/>
              </a:pPr>
              <a:t>2/15/12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312CCDF-7FEA-4269-8A8C-2D23C965294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473742-85A5-406C-B5F8-FB38076B48EB}" type="datetime1">
              <a:rPr lang="en-US"/>
              <a:pPr>
                <a:defRPr/>
              </a:pPr>
              <a:t>2/15/12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722032-CE0F-4957-9B9E-811FC64FA97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85A52D-A58A-4608-A3B1-B1D25CFEF270}" type="datetime1">
              <a:rPr lang="en-US"/>
              <a:pPr>
                <a:defRPr/>
              </a:pPr>
              <a:t>2/15/12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C13F6D-5D35-4659-A2AB-13BF29523C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07" charset="-128"/>
                <a:cs typeface="+mn-cs"/>
              </a:defRPr>
            </a:lvl1pPr>
          </a:lstStyle>
          <a:p>
            <a:pPr>
              <a:defRPr/>
            </a:pPr>
            <a:fld id="{E1870AA7-2069-43B7-871E-029BEACFC649}" type="datetime1">
              <a:rPr lang="en-US"/>
              <a:pPr>
                <a:defRPr/>
              </a:pPr>
              <a:t>2/15/12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07"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107" charset="-128"/>
                <a:cs typeface="+mn-cs"/>
              </a:defRPr>
            </a:lvl1pPr>
          </a:lstStyle>
          <a:p>
            <a:pPr>
              <a:defRPr/>
            </a:pPr>
            <a:fld id="{B3EEA1B8-5752-4390-99F5-BC5EB14F03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7"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7"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D1DFE-85E4-4AF3-8246-5282D504EC5C}" type="datetimeFigureOut">
              <a:rPr lang="en-US" smtClean="0"/>
              <a:pPr/>
              <a:t>2/15/12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0FB60-6139-4B69-B48A-897D9B880E5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5" Type="http://schemas.openxmlformats.org/officeDocument/2006/relationships/image" Target="../media/image6.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5" Type="http://schemas.openxmlformats.org/officeDocument/2006/relationships/image" Target="../media/image6.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5" Type="http://schemas.openxmlformats.org/officeDocument/2006/relationships/image" Target="../media/image6.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6"/>
          <p:cNvSpPr txBox="1">
            <a:spLocks/>
          </p:cNvSpPr>
          <p:nvPr/>
        </p:nvSpPr>
        <p:spPr bwMode="auto">
          <a:xfrm>
            <a:off x="1371600" y="2362200"/>
            <a:ext cx="6400800" cy="3124200"/>
          </a:xfrm>
          <a:prstGeom prst="rect">
            <a:avLst/>
          </a:prstGeom>
          <a:noFill/>
          <a:ln w="9525">
            <a:noFill/>
            <a:miter lim="800000"/>
            <a:headEnd/>
            <a:tailEnd/>
          </a:ln>
        </p:spPr>
        <p:txBody>
          <a:bodyPr/>
          <a:lstStyle/>
          <a:p>
            <a:pPr algn="ctr" eaLnBrk="0" hangingPunct="0">
              <a:spcBef>
                <a:spcPct val="20000"/>
              </a:spcBef>
              <a:buFont typeface="Arial" pitchFamily="34" charset="0"/>
              <a:buNone/>
              <a:defRPr/>
            </a:pPr>
            <a:endParaRPr lang="en-US" sz="3600" dirty="0">
              <a:latin typeface="+mn-lt"/>
              <a:ea typeface="ＭＳ Ｐゴシック" pitchFamily="-107" charset="-128"/>
              <a:cs typeface="ＭＳ Ｐゴシック" pitchFamily="-107" charset="-128"/>
            </a:endParaRPr>
          </a:p>
        </p:txBody>
      </p:sp>
      <p:sp>
        <p:nvSpPr>
          <p:cNvPr id="7" name="Title 15"/>
          <p:cNvSpPr txBox="1">
            <a:spLocks/>
          </p:cNvSpPr>
          <p:nvPr/>
        </p:nvSpPr>
        <p:spPr bwMode="auto">
          <a:xfrm>
            <a:off x="990600" y="5387976"/>
            <a:ext cx="7772400" cy="1470025"/>
          </a:xfrm>
          <a:prstGeom prst="rect">
            <a:avLst/>
          </a:prstGeom>
          <a:noFill/>
          <a:ln w="9525">
            <a:noFill/>
            <a:miter lim="800000"/>
            <a:headEnd/>
            <a:tailEnd/>
          </a:ln>
        </p:spPr>
        <p:txBody>
          <a:bodyPr anchor="ctr"/>
          <a:lstStyle/>
          <a:p>
            <a:pPr>
              <a:defRPr/>
            </a:pPr>
            <a:endParaRPr lang="en-US" sz="2400" dirty="0">
              <a:latin typeface="+mj-lt"/>
              <a:ea typeface="ＭＳ Ｐゴシック" pitchFamily="-107" charset="-128"/>
              <a:cs typeface="ＭＳ Ｐゴシック" pitchFamily="-107" charset="-128"/>
            </a:endParaRPr>
          </a:p>
        </p:txBody>
      </p:sp>
      <p:pic>
        <p:nvPicPr>
          <p:cNvPr id="11" name="Picture 10" descr="200330735-001.jpg"/>
          <p:cNvPicPr>
            <a:picLocks noChangeAspect="1"/>
          </p:cNvPicPr>
          <p:nvPr/>
        </p:nvPicPr>
        <p:blipFill>
          <a:blip r:embed="rId3" cstate="screen"/>
          <a:stretch>
            <a:fillRect/>
          </a:stretch>
        </p:blipFill>
        <p:spPr>
          <a:xfrm>
            <a:off x="0" y="2795"/>
            <a:ext cx="9144000" cy="6855205"/>
          </a:xfrm>
          <a:prstGeom prst="rect">
            <a:avLst/>
          </a:prstGeom>
        </p:spPr>
      </p:pic>
      <p:sp>
        <p:nvSpPr>
          <p:cNvPr id="12" name="TextBox 11"/>
          <p:cNvSpPr txBox="1"/>
          <p:nvPr/>
        </p:nvSpPr>
        <p:spPr>
          <a:xfrm>
            <a:off x="0" y="-39707"/>
            <a:ext cx="3276600" cy="95410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000" dirty="0" smtClean="0">
                <a:ea typeface="ＭＳ Ｐゴシック" pitchFamily="-107" charset="-128"/>
                <a:cs typeface="ＭＳ Ｐゴシック" pitchFamily="-107" charset="-128"/>
              </a:rPr>
              <a:t>Marketing and Sales Tools for Small Publishers</a:t>
            </a:r>
          </a:p>
          <a:p>
            <a:r>
              <a:rPr lang="en-US" sz="1600" spc="150" dirty="0">
                <a:ln w="11430"/>
              </a:rPr>
              <a:t>@</a:t>
            </a:r>
            <a:r>
              <a:rPr lang="en-US" sz="1600" spc="150" dirty="0" err="1">
                <a:ln w="11430"/>
              </a:rPr>
              <a:t>BeatBarblan</a:t>
            </a:r>
            <a:r>
              <a:rPr lang="en-US" sz="1600" spc="150" dirty="0">
                <a:ln w="11430"/>
              </a:rPr>
              <a:t>  @</a:t>
            </a:r>
            <a:r>
              <a:rPr lang="en-US" sz="1600" spc="150" dirty="0" err="1">
                <a:ln w="11430"/>
              </a:rPr>
              <a:t>Bowker</a:t>
            </a:r>
            <a:endParaRPr lang="en-US" sz="1600" spc="150" dirty="0">
              <a:ln w="1143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screen"/>
          <a:srcRect/>
          <a:stretch>
            <a:fillRect/>
          </a:stretch>
        </p:blipFill>
        <p:spPr bwMode="auto">
          <a:xfrm>
            <a:off x="228600" y="1514229"/>
            <a:ext cx="8629650" cy="4212439"/>
          </a:xfrm>
          <a:prstGeom prst="rect">
            <a:avLst/>
          </a:prstGeom>
          <a:noFill/>
          <a:ln w="9525">
            <a:noFill/>
            <a:miter lim="800000"/>
            <a:headEnd/>
            <a:tailEnd/>
          </a:ln>
        </p:spPr>
      </p:pic>
      <p:sp>
        <p:nvSpPr>
          <p:cNvPr id="5" name="Rectangle 4"/>
          <p:cNvSpPr/>
          <p:nvPr/>
        </p:nvSpPr>
        <p:spPr>
          <a:xfrm>
            <a:off x="762000" y="5726668"/>
            <a:ext cx="6934200" cy="369332"/>
          </a:xfrm>
          <a:prstGeom prst="rect">
            <a:avLst/>
          </a:prstGeom>
        </p:spPr>
        <p:txBody>
          <a:bodyPr wrap="square">
            <a:spAutoFit/>
          </a:bodyPr>
          <a:lstStyle/>
          <a:p>
            <a:r>
              <a:rPr lang="en-US" dirty="0" smtClean="0"/>
              <a:t>-</a:t>
            </a:r>
            <a:r>
              <a:rPr lang="en-US" i="1" dirty="0" smtClean="0"/>
              <a:t>The Link Between Metadata and Sales - </a:t>
            </a:r>
            <a:r>
              <a:rPr lang="en-US" dirty="0" smtClean="0"/>
              <a:t>Nielsen</a:t>
            </a:r>
            <a:endParaRPr lang="en-US" dirty="0"/>
          </a:p>
        </p:txBody>
      </p:sp>
      <p:sp>
        <p:nvSpPr>
          <p:cNvPr id="7" name="TextBox 6"/>
          <p:cNvSpPr txBox="1"/>
          <p:nvPr/>
        </p:nvSpPr>
        <p:spPr>
          <a:xfrm>
            <a:off x="1031334" y="914400"/>
            <a:ext cx="5307863" cy="400110"/>
          </a:xfrm>
          <a:prstGeom prst="rect">
            <a:avLst/>
          </a:prstGeom>
          <a:noFill/>
        </p:spPr>
        <p:txBody>
          <a:bodyPr wrap="none" rtlCol="0">
            <a:spAutoFit/>
          </a:bodyPr>
          <a:lstStyle/>
          <a:p>
            <a:r>
              <a:rPr lang="en-US" sz="2000" b="1" dirty="0" smtClean="0"/>
              <a:t>Sales volume with </a:t>
            </a:r>
            <a:r>
              <a:rPr lang="en-US" sz="2000" b="1" dirty="0" err="1" smtClean="0"/>
              <a:t>vs</a:t>
            </a:r>
            <a:r>
              <a:rPr lang="en-US" sz="2000" b="1" dirty="0" smtClean="0"/>
              <a:t> without cover image</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grpSp>
        <p:nvGrpSpPr>
          <p:cNvPr id="11" name="Group 10"/>
          <p:cNvGrpSpPr/>
          <p:nvPr/>
        </p:nvGrpSpPr>
        <p:grpSpPr>
          <a:xfrm>
            <a:off x="838200" y="1371600"/>
            <a:ext cx="4572000" cy="4648200"/>
            <a:chOff x="1295400" y="1371600"/>
            <a:chExt cx="4572000" cy="4648200"/>
          </a:xfrm>
        </p:grpSpPr>
        <p:pic>
          <p:nvPicPr>
            <p:cNvPr id="5" name="Picture 6"/>
            <p:cNvPicPr>
              <a:picLocks noChangeAspect="1" noChangeArrowheads="1"/>
            </p:cNvPicPr>
            <p:nvPr/>
          </p:nvPicPr>
          <p:blipFill>
            <a:blip r:embed="rId4" cstate="screen"/>
            <a:srcRect/>
            <a:stretch>
              <a:fillRect/>
            </a:stretch>
          </p:blipFill>
          <p:spPr bwMode="auto">
            <a:xfrm>
              <a:off x="1371600" y="1371600"/>
              <a:ext cx="3918608" cy="2749591"/>
            </a:xfrm>
            <a:prstGeom prst="rect">
              <a:avLst/>
            </a:prstGeom>
            <a:noFill/>
            <a:ln w="9525">
              <a:noFill/>
              <a:miter lim="800000"/>
              <a:headEnd/>
              <a:tailEnd/>
            </a:ln>
          </p:spPr>
        </p:pic>
        <p:sp>
          <p:nvSpPr>
            <p:cNvPr id="7" name="Rectangle 6"/>
            <p:cNvSpPr/>
            <p:nvPr/>
          </p:nvSpPr>
          <p:spPr>
            <a:xfrm>
              <a:off x="1295400" y="4542472"/>
              <a:ext cx="4572000" cy="1477328"/>
            </a:xfrm>
            <a:prstGeom prst="rect">
              <a:avLst/>
            </a:prstGeom>
          </p:spPr>
          <p:txBody>
            <a:bodyPr>
              <a:spAutoFit/>
            </a:bodyPr>
            <a:lstStyle/>
            <a:p>
              <a:r>
                <a:rPr lang="en-US" dirty="0" smtClean="0"/>
                <a:t>Spacious 3.500 sq ft Custom Home! This very special property exudes charm &amp; character with an eclectic mix of old and new. Set in most desirable Washington Headquarters neighborhood in historic…</a:t>
              </a:r>
              <a:endParaRPr lang="en-US" dirty="0"/>
            </a:p>
          </p:txBody>
        </p:sp>
      </p:grpSp>
      <p:sp>
        <p:nvSpPr>
          <p:cNvPr id="6" name="TextBox 5"/>
          <p:cNvSpPr txBox="1"/>
          <p:nvPr/>
        </p:nvSpPr>
        <p:spPr>
          <a:xfrm>
            <a:off x="5791200" y="1447800"/>
            <a:ext cx="2514600" cy="1938992"/>
          </a:xfrm>
          <a:prstGeom prst="rect">
            <a:avLst/>
          </a:prstGeom>
          <a:noFill/>
        </p:spPr>
        <p:txBody>
          <a:bodyPr wrap="square" rtlCol="0">
            <a:spAutoFit/>
          </a:bodyPr>
          <a:lstStyle/>
          <a:p>
            <a:r>
              <a:rPr lang="en-US" sz="4000" dirty="0" smtClean="0"/>
              <a:t>But what does it look like?</a:t>
            </a:r>
            <a:endParaRPr lang="en-US" sz="4000" dirty="0"/>
          </a:p>
        </p:txBody>
      </p:sp>
      <p:pic>
        <p:nvPicPr>
          <p:cNvPr id="8" name="Picture 7" descr="canstockphoto2218499.jpg"/>
          <p:cNvPicPr>
            <a:picLocks noChangeAspect="1"/>
          </p:cNvPicPr>
          <p:nvPr/>
        </p:nvPicPr>
        <p:blipFill>
          <a:blip r:embed="rId5" cstate="screen"/>
          <a:stretch>
            <a:fillRect/>
          </a:stretch>
        </p:blipFill>
        <p:spPr>
          <a:xfrm>
            <a:off x="5562600" y="3386792"/>
            <a:ext cx="2971800" cy="22288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grpSp>
        <p:nvGrpSpPr>
          <p:cNvPr id="2" name="Group 7"/>
          <p:cNvGrpSpPr/>
          <p:nvPr/>
        </p:nvGrpSpPr>
        <p:grpSpPr>
          <a:xfrm>
            <a:off x="76200" y="1234828"/>
            <a:ext cx="9220200" cy="4861172"/>
            <a:chOff x="76200" y="1121304"/>
            <a:chExt cx="9220200" cy="4861172"/>
          </a:xfrm>
        </p:grpSpPr>
        <p:pic>
          <p:nvPicPr>
            <p:cNvPr id="5122" name="Picture 2" descr="http://dm.nrtwebservices.com/Thumbnail.ashx?p=http://media.nrtwebservices.com/TriStates/Properties/JPG_Main/342/2837342_2.Jpg&amp;nif=http://www.coldwellbankermoves.com/NRTProducts/include/images/NoPropertyPhoto.gif"/>
            <p:cNvPicPr>
              <a:picLocks noChangeAspect="1" noChangeArrowheads="1"/>
            </p:cNvPicPr>
            <p:nvPr/>
          </p:nvPicPr>
          <p:blipFill>
            <a:blip r:embed="rId4" cstate="screen"/>
            <a:srcRect/>
            <a:stretch>
              <a:fillRect/>
            </a:stretch>
          </p:blipFill>
          <p:spPr bwMode="auto">
            <a:xfrm>
              <a:off x="228600" y="1121304"/>
              <a:ext cx="4495800" cy="3374496"/>
            </a:xfrm>
            <a:prstGeom prst="rect">
              <a:avLst/>
            </a:prstGeom>
            <a:noFill/>
          </p:spPr>
        </p:pic>
        <p:pic>
          <p:nvPicPr>
            <p:cNvPr id="5" name="Picture 6"/>
            <p:cNvPicPr>
              <a:picLocks noChangeAspect="1" noChangeArrowheads="1"/>
            </p:cNvPicPr>
            <p:nvPr/>
          </p:nvPicPr>
          <p:blipFill>
            <a:blip r:embed="rId5" cstate="screen"/>
            <a:srcRect/>
            <a:stretch>
              <a:fillRect/>
            </a:stretch>
          </p:blipFill>
          <p:spPr bwMode="auto">
            <a:xfrm>
              <a:off x="4920592" y="1295400"/>
              <a:ext cx="3918608" cy="2749591"/>
            </a:xfrm>
            <a:prstGeom prst="rect">
              <a:avLst/>
            </a:prstGeom>
            <a:noFill/>
            <a:ln w="9525">
              <a:noFill/>
              <a:miter lim="800000"/>
              <a:headEnd/>
              <a:tailEnd/>
            </a:ln>
          </p:spPr>
        </p:pic>
        <p:pic>
          <p:nvPicPr>
            <p:cNvPr id="48130" name="Picture 2"/>
            <p:cNvPicPr>
              <a:picLocks noChangeAspect="1" noChangeArrowheads="1"/>
            </p:cNvPicPr>
            <p:nvPr/>
          </p:nvPicPr>
          <p:blipFill>
            <a:blip r:embed="rId6" cstate="screen"/>
            <a:srcRect/>
            <a:stretch>
              <a:fillRect/>
            </a:stretch>
          </p:blipFill>
          <p:spPr bwMode="auto">
            <a:xfrm>
              <a:off x="76200" y="4495800"/>
              <a:ext cx="4691992" cy="1486676"/>
            </a:xfrm>
            <a:prstGeom prst="rect">
              <a:avLst/>
            </a:prstGeom>
            <a:noFill/>
            <a:ln w="9525">
              <a:noFill/>
              <a:miter lim="800000"/>
              <a:headEnd/>
              <a:tailEnd/>
            </a:ln>
          </p:spPr>
        </p:pic>
        <p:sp>
          <p:nvSpPr>
            <p:cNvPr id="7" name="Rectangle 6"/>
            <p:cNvSpPr/>
            <p:nvPr/>
          </p:nvSpPr>
          <p:spPr>
            <a:xfrm>
              <a:off x="4724400" y="4466272"/>
              <a:ext cx="4572000" cy="1477328"/>
            </a:xfrm>
            <a:prstGeom prst="rect">
              <a:avLst/>
            </a:prstGeom>
          </p:spPr>
          <p:txBody>
            <a:bodyPr>
              <a:spAutoFit/>
            </a:bodyPr>
            <a:lstStyle/>
            <a:p>
              <a:r>
                <a:rPr lang="en-US" dirty="0" smtClean="0"/>
                <a:t>Spacious 3.500 sq ft Custom Home! This very special property exudes charm &amp; character with an eclectic mix of old and new. Set in most desirable Washington Headquarters neighborhood in historic…</a:t>
              </a:r>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533400" y="1313795"/>
            <a:ext cx="8305800" cy="4401205"/>
          </a:xfrm>
          <a:prstGeom prst="rect">
            <a:avLst/>
          </a:prstGeom>
        </p:spPr>
        <p:txBody>
          <a:bodyPr wrap="square">
            <a:spAutoFit/>
          </a:bodyPr>
          <a:lstStyle/>
          <a:p>
            <a:r>
              <a:rPr lang="en-US" sz="2800" b="1" dirty="0" smtClean="0"/>
              <a:t>Some  Key finding in Nielsen metadata study</a:t>
            </a:r>
          </a:p>
          <a:p>
            <a:r>
              <a:rPr lang="en-US" sz="2800" dirty="0" smtClean="0"/>
              <a:t/>
            </a:r>
            <a:br>
              <a:rPr lang="en-US" sz="2800" dirty="0" smtClean="0"/>
            </a:br>
            <a:r>
              <a:rPr lang="en-US" sz="2800" dirty="0" smtClean="0"/>
              <a:t>Titles that meet the BIC basic standard have 98% higher average sales</a:t>
            </a:r>
          </a:p>
          <a:p>
            <a:endParaRPr lang="en-US" sz="2800" dirty="0" smtClean="0"/>
          </a:p>
          <a:p>
            <a:r>
              <a:rPr lang="en-US" sz="2800" dirty="0" smtClean="0"/>
              <a:t>Addition of an image has a 268% impact on average sales for items without BIC basic metadata</a:t>
            </a:r>
          </a:p>
          <a:p>
            <a:endParaRPr lang="en-US" sz="2800" dirty="0" smtClean="0"/>
          </a:p>
          <a:p>
            <a:r>
              <a:rPr lang="en-US" sz="2800" dirty="0" smtClean="0"/>
              <a:t>Addition of an image has a 473% impact on average sales for items with BIC basic metadata </a:t>
            </a:r>
          </a:p>
        </p:txBody>
      </p:sp>
      <p:sp>
        <p:nvSpPr>
          <p:cNvPr id="4" name="Rectangle 3"/>
          <p:cNvSpPr/>
          <p:nvPr/>
        </p:nvSpPr>
        <p:spPr>
          <a:xfrm>
            <a:off x="533400" y="5955268"/>
            <a:ext cx="6934200" cy="369332"/>
          </a:xfrm>
          <a:prstGeom prst="rect">
            <a:avLst/>
          </a:prstGeom>
        </p:spPr>
        <p:txBody>
          <a:bodyPr wrap="square">
            <a:spAutoFit/>
          </a:bodyPr>
          <a:lstStyle/>
          <a:p>
            <a:r>
              <a:rPr lang="en-US" dirty="0" smtClean="0"/>
              <a:t>-</a:t>
            </a:r>
            <a:r>
              <a:rPr lang="en-US" i="1" dirty="0" smtClean="0"/>
              <a:t>The Link Between Metadata and Sales - </a:t>
            </a:r>
            <a:r>
              <a:rPr lang="en-US" dirty="0" smtClean="0"/>
              <a:t>Nielsen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7" name="Content Placeholder 6" descr="statue king.jpg"/>
          <p:cNvPicPr>
            <a:picLocks noGrp="1" noChangeAspect="1"/>
          </p:cNvPicPr>
          <p:nvPr>
            <p:ph idx="1"/>
          </p:nvPr>
        </p:nvPicPr>
        <p:blipFill>
          <a:blip r:embed="rId4" cstate="screen"/>
          <a:stretch>
            <a:fillRect/>
          </a:stretch>
        </p:blipFill>
        <p:spPr>
          <a:xfrm>
            <a:off x="533400" y="762000"/>
            <a:ext cx="4797286" cy="3200400"/>
          </a:xfrm>
        </p:spPr>
      </p:pic>
      <p:sp>
        <p:nvSpPr>
          <p:cNvPr id="8" name="TextBox 7"/>
          <p:cNvSpPr txBox="1"/>
          <p:nvPr/>
        </p:nvSpPr>
        <p:spPr>
          <a:xfrm>
            <a:off x="5791200" y="1447800"/>
            <a:ext cx="2514600" cy="1323439"/>
          </a:xfrm>
          <a:prstGeom prst="rect">
            <a:avLst/>
          </a:prstGeom>
          <a:noFill/>
        </p:spPr>
        <p:txBody>
          <a:bodyPr wrap="square" rtlCol="0">
            <a:spAutoFit/>
          </a:bodyPr>
          <a:lstStyle/>
          <a:p>
            <a:r>
              <a:rPr lang="en-US" sz="4000" dirty="0" smtClean="0"/>
              <a:t>Metadata</a:t>
            </a:r>
          </a:p>
          <a:p>
            <a:r>
              <a:rPr lang="en-US" sz="4000" dirty="0" smtClean="0"/>
              <a:t>Is King!</a:t>
            </a:r>
            <a:endParaRPr lang="en-US" sz="4000" dirty="0"/>
          </a:p>
        </p:txBody>
      </p:sp>
      <p:sp>
        <p:nvSpPr>
          <p:cNvPr id="5" name="TextBox 4"/>
          <p:cNvSpPr txBox="1"/>
          <p:nvPr/>
        </p:nvSpPr>
        <p:spPr>
          <a:xfrm>
            <a:off x="533400" y="4114800"/>
            <a:ext cx="7848600" cy="1569660"/>
          </a:xfrm>
          <a:prstGeom prst="rect">
            <a:avLst/>
          </a:prstGeom>
          <a:noFill/>
        </p:spPr>
        <p:txBody>
          <a:bodyPr wrap="square" rtlCol="0">
            <a:spAutoFit/>
          </a:bodyPr>
          <a:lstStyle/>
          <a:p>
            <a:r>
              <a:rPr lang="en-US" sz="2400" dirty="0" smtClean="0"/>
              <a:t>1 enhanced metadata element: 			+55%</a:t>
            </a:r>
          </a:p>
          <a:p>
            <a:r>
              <a:rPr lang="en-US" sz="2400" dirty="0" smtClean="0"/>
              <a:t>2 enhanced metadata elements: 			+71%</a:t>
            </a:r>
          </a:p>
          <a:p>
            <a:r>
              <a:rPr lang="en-US" sz="2400" dirty="0" smtClean="0"/>
              <a:t>3 enhanced metadata elements: 			+120%</a:t>
            </a:r>
          </a:p>
          <a:p>
            <a:r>
              <a:rPr lang="en-US" sz="2400" dirty="0" smtClean="0"/>
              <a:t>4 enhanced metadata elements: 			+178%</a:t>
            </a:r>
          </a:p>
        </p:txBody>
      </p:sp>
      <p:sp>
        <p:nvSpPr>
          <p:cNvPr id="6" name="Rectangle 5"/>
          <p:cNvSpPr/>
          <p:nvPr/>
        </p:nvSpPr>
        <p:spPr>
          <a:xfrm>
            <a:off x="228600" y="5879068"/>
            <a:ext cx="6934200" cy="369332"/>
          </a:xfrm>
          <a:prstGeom prst="rect">
            <a:avLst/>
          </a:prstGeom>
        </p:spPr>
        <p:txBody>
          <a:bodyPr wrap="square">
            <a:spAutoFit/>
          </a:bodyPr>
          <a:lstStyle/>
          <a:p>
            <a:r>
              <a:rPr lang="en-US" dirty="0" smtClean="0"/>
              <a:t>-</a:t>
            </a:r>
            <a:r>
              <a:rPr lang="en-US" i="1" dirty="0" smtClean="0"/>
              <a:t>The Link Between Metadata and Sales - </a:t>
            </a:r>
            <a:r>
              <a:rPr lang="en-US" dirty="0" smtClean="0"/>
              <a:t>Nielsen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Content Placeholder 4" descr="IMG_0995.JPG"/>
          <p:cNvPicPr>
            <a:picLocks noGrp="1" noChangeAspect="1"/>
          </p:cNvPicPr>
          <p:nvPr>
            <p:ph idx="1"/>
          </p:nvPr>
        </p:nvPicPr>
        <p:blipFill>
          <a:blip r:embed="rId4" cstate="screen"/>
          <a:stretch>
            <a:fillRect/>
          </a:stretch>
        </p:blipFill>
        <p:spPr>
          <a:xfrm>
            <a:off x="990600" y="1066801"/>
            <a:ext cx="7010400" cy="5257800"/>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6" name="Content Placeholder 5" descr="canstockphoto4297715.jpg"/>
          <p:cNvPicPr>
            <a:picLocks noGrp="1" noChangeAspect="1"/>
          </p:cNvPicPr>
          <p:nvPr>
            <p:ph idx="1"/>
          </p:nvPr>
        </p:nvPicPr>
        <p:blipFill>
          <a:blip r:embed="rId4" cstate="screen"/>
          <a:stretch>
            <a:fillRect/>
          </a:stretch>
        </p:blipFill>
        <p:spPr>
          <a:xfrm>
            <a:off x="1288613" y="1054233"/>
            <a:ext cx="5416987" cy="5346567"/>
          </a:xfrm>
        </p:spPr>
      </p:pic>
      <p:sp>
        <p:nvSpPr>
          <p:cNvPr id="7" name="Rectangle 6"/>
          <p:cNvSpPr/>
          <p:nvPr/>
        </p:nvSpPr>
        <p:spPr>
          <a:xfrm>
            <a:off x="4572000" y="1295400"/>
            <a:ext cx="4487126" cy="584775"/>
          </a:xfrm>
          <a:prstGeom prst="rect">
            <a:avLst/>
          </a:prstGeom>
        </p:spPr>
        <p:txBody>
          <a:bodyPr wrap="none">
            <a:spAutoFit/>
          </a:bodyPr>
          <a:lstStyle/>
          <a:p>
            <a:r>
              <a:rPr lang="en-US" sz="3200" dirty="0" smtClean="0"/>
              <a:t>The in-store experience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6" name="Picture 2"/>
          <p:cNvPicPr>
            <a:picLocks noChangeAspect="1" noChangeArrowheads="1"/>
          </p:cNvPicPr>
          <p:nvPr/>
        </p:nvPicPr>
        <p:blipFill>
          <a:blip r:embed="rId4" cstate="screen"/>
          <a:srcRect/>
          <a:stretch>
            <a:fillRect/>
          </a:stretch>
        </p:blipFill>
        <p:spPr bwMode="auto">
          <a:xfrm>
            <a:off x="685800" y="999930"/>
            <a:ext cx="4310063" cy="5629470"/>
          </a:xfrm>
          <a:prstGeom prst="rect">
            <a:avLst/>
          </a:prstGeom>
          <a:noFill/>
          <a:ln w="9525">
            <a:noFill/>
            <a:miter lim="800000"/>
            <a:headEnd/>
            <a:tailEnd/>
          </a:ln>
        </p:spPr>
      </p:pic>
      <p:sp>
        <p:nvSpPr>
          <p:cNvPr id="9" name="Rectangle 8"/>
          <p:cNvSpPr/>
          <p:nvPr/>
        </p:nvSpPr>
        <p:spPr>
          <a:xfrm>
            <a:off x="5329102" y="1861810"/>
            <a:ext cx="3082895" cy="646331"/>
          </a:xfrm>
          <a:prstGeom prst="rect">
            <a:avLst/>
          </a:prstGeom>
        </p:spPr>
        <p:txBody>
          <a:bodyPr wrap="none">
            <a:spAutoFit/>
          </a:bodyPr>
          <a:lstStyle/>
          <a:p>
            <a:r>
              <a:rPr lang="en-US" sz="3600" dirty="0" smtClean="0"/>
              <a:t>Meet my book</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088738" y="1371600"/>
            <a:ext cx="6629400" cy="1143000"/>
          </a:xfrm>
        </p:spPr>
        <p:txBody>
          <a:bodyPr/>
          <a:lstStyle/>
          <a:p>
            <a:r>
              <a:rPr lang="en-US" b="1" i="1" dirty="0" smtClean="0"/>
              <a:t>Show…Share…Sell</a:t>
            </a:r>
            <a:endParaRPr lang="en-US" b="1" i="1" dirty="0"/>
          </a:p>
        </p:txBody>
      </p:sp>
      <p:sp>
        <p:nvSpPr>
          <p:cNvPr id="19" name="TextBox 18"/>
          <p:cNvSpPr txBox="1"/>
          <p:nvPr/>
        </p:nvSpPr>
        <p:spPr>
          <a:xfrm>
            <a:off x="304800" y="5638800"/>
            <a:ext cx="8686800" cy="369332"/>
          </a:xfrm>
          <a:prstGeom prst="rect">
            <a:avLst/>
          </a:prstGeom>
          <a:noFill/>
        </p:spPr>
        <p:txBody>
          <a:bodyPr wrap="square" rtlCol="0">
            <a:spAutoFit/>
          </a:bodyPr>
          <a:lstStyle/>
          <a:p>
            <a:pPr algn="ctr"/>
            <a:r>
              <a:rPr lang="en-US" b="1" dirty="0" smtClean="0"/>
              <a:t>Displays automatically on www.Bookwire.com </a:t>
            </a:r>
            <a:endParaRPr lang="en-US" b="1" dirty="0"/>
          </a:p>
        </p:txBody>
      </p:sp>
      <p:pic>
        <p:nvPicPr>
          <p:cNvPr id="7170" name="Picture 2" descr="C:\Users\usmitrx\Desktop\MY ID SCREENSHOTS\bookwire_widget1.jpg"/>
          <p:cNvPicPr>
            <a:picLocks noChangeAspect="1" noChangeArrowheads="1"/>
          </p:cNvPicPr>
          <p:nvPr/>
        </p:nvPicPr>
        <p:blipFill>
          <a:blip r:embed="rId4" cstate="screen"/>
          <a:srcRect/>
          <a:stretch>
            <a:fillRect/>
          </a:stretch>
        </p:blipFill>
        <p:spPr bwMode="auto">
          <a:xfrm>
            <a:off x="242124" y="990600"/>
            <a:ext cx="1822038" cy="2362200"/>
          </a:xfrm>
          <a:prstGeom prst="rect">
            <a:avLst/>
          </a:prstGeom>
          <a:noFill/>
        </p:spPr>
      </p:pic>
      <p:grpSp>
        <p:nvGrpSpPr>
          <p:cNvPr id="26" name="Group 25"/>
          <p:cNvGrpSpPr/>
          <p:nvPr/>
        </p:nvGrpSpPr>
        <p:grpSpPr>
          <a:xfrm>
            <a:off x="1981200" y="3053715"/>
            <a:ext cx="1822038" cy="2362200"/>
            <a:chOff x="1981200" y="3053715"/>
            <a:chExt cx="1822038" cy="2362200"/>
          </a:xfrm>
        </p:grpSpPr>
        <p:pic>
          <p:nvPicPr>
            <p:cNvPr id="10242" name="Picture 2" descr="C:\Users\usmitrx\Desktop\MY ID SCREENSHOTS\bookwire_widget2.jpg"/>
            <p:cNvPicPr>
              <a:picLocks noChangeAspect="1" noChangeArrowheads="1"/>
            </p:cNvPicPr>
            <p:nvPr/>
          </p:nvPicPr>
          <p:blipFill>
            <a:blip r:embed="rId5" cstate="screen"/>
            <a:srcRect/>
            <a:stretch>
              <a:fillRect/>
            </a:stretch>
          </p:blipFill>
          <p:spPr bwMode="auto">
            <a:xfrm>
              <a:off x="1981200" y="3053715"/>
              <a:ext cx="1822038" cy="2362200"/>
            </a:xfrm>
            <a:prstGeom prst="rect">
              <a:avLst/>
            </a:prstGeom>
            <a:noFill/>
          </p:spPr>
        </p:pic>
        <p:sp>
          <p:nvSpPr>
            <p:cNvPr id="12" name="TextBox 11"/>
            <p:cNvSpPr txBox="1"/>
            <p:nvPr/>
          </p:nvSpPr>
          <p:spPr>
            <a:xfrm>
              <a:off x="2289381" y="4308710"/>
              <a:ext cx="1219200" cy="338554"/>
            </a:xfrm>
            <a:prstGeom prst="rect">
              <a:avLst/>
            </a:prstGeom>
            <a:noFill/>
            <a:ln>
              <a:solidFill>
                <a:srgbClr val="FF0000"/>
              </a:solidFill>
            </a:ln>
          </p:spPr>
          <p:txBody>
            <a:bodyPr wrap="square" rtlCol="0">
              <a:spAutoFit/>
            </a:bodyPr>
            <a:lstStyle/>
            <a:p>
              <a:pPr algn="ctr"/>
              <a:r>
                <a:rPr lang="en-US" sz="1600" b="1" dirty="0" smtClean="0"/>
                <a:t>Sample</a:t>
              </a:r>
              <a:endParaRPr lang="en-US" sz="1600" b="1" dirty="0"/>
            </a:p>
          </p:txBody>
        </p:sp>
      </p:grpSp>
      <p:grpSp>
        <p:nvGrpSpPr>
          <p:cNvPr id="27" name="Group 26"/>
          <p:cNvGrpSpPr/>
          <p:nvPr/>
        </p:nvGrpSpPr>
        <p:grpSpPr>
          <a:xfrm>
            <a:off x="3740562" y="3053715"/>
            <a:ext cx="1822038" cy="2362200"/>
            <a:chOff x="3740562" y="3053715"/>
            <a:chExt cx="1822038" cy="2362200"/>
          </a:xfrm>
        </p:grpSpPr>
        <p:pic>
          <p:nvPicPr>
            <p:cNvPr id="10243" name="Picture 3" descr="C:\Users\usmitrx\Desktop\MY ID SCREENSHOTS\bookwire_widget3.jpg"/>
            <p:cNvPicPr>
              <a:picLocks noChangeAspect="1" noChangeArrowheads="1"/>
            </p:cNvPicPr>
            <p:nvPr/>
          </p:nvPicPr>
          <p:blipFill>
            <a:blip r:embed="rId6" cstate="screen"/>
            <a:srcRect/>
            <a:stretch>
              <a:fillRect/>
            </a:stretch>
          </p:blipFill>
          <p:spPr bwMode="auto">
            <a:xfrm>
              <a:off x="3740562" y="3053715"/>
              <a:ext cx="1822038" cy="2362200"/>
            </a:xfrm>
            <a:prstGeom prst="rect">
              <a:avLst/>
            </a:prstGeom>
            <a:noFill/>
          </p:spPr>
        </p:pic>
        <p:sp>
          <p:nvSpPr>
            <p:cNvPr id="20" name="TextBox 19"/>
            <p:cNvSpPr txBox="1"/>
            <p:nvPr/>
          </p:nvSpPr>
          <p:spPr>
            <a:xfrm>
              <a:off x="4043505" y="4308710"/>
              <a:ext cx="1216152" cy="338554"/>
            </a:xfrm>
            <a:prstGeom prst="rect">
              <a:avLst/>
            </a:prstGeom>
            <a:solidFill>
              <a:schemeClr val="bg1"/>
            </a:solidFill>
            <a:ln>
              <a:solidFill>
                <a:srgbClr val="FF0000"/>
              </a:solidFill>
            </a:ln>
          </p:spPr>
          <p:txBody>
            <a:bodyPr wrap="square" rtlCol="0">
              <a:spAutoFit/>
            </a:bodyPr>
            <a:lstStyle/>
            <a:p>
              <a:pPr algn="ctr"/>
              <a:r>
                <a:rPr lang="en-US" sz="1600" b="1" dirty="0" smtClean="0"/>
                <a:t>Email</a:t>
              </a:r>
              <a:endParaRPr lang="en-US" sz="1600" b="1" dirty="0"/>
            </a:p>
          </p:txBody>
        </p:sp>
      </p:grpSp>
      <p:grpSp>
        <p:nvGrpSpPr>
          <p:cNvPr id="28" name="Group 27"/>
          <p:cNvGrpSpPr/>
          <p:nvPr/>
        </p:nvGrpSpPr>
        <p:grpSpPr>
          <a:xfrm>
            <a:off x="7239000" y="3048000"/>
            <a:ext cx="1822038" cy="2362200"/>
            <a:chOff x="5416962" y="3053715"/>
            <a:chExt cx="1822038" cy="2362200"/>
          </a:xfrm>
        </p:grpSpPr>
        <p:pic>
          <p:nvPicPr>
            <p:cNvPr id="10244" name="Picture 4" descr="C:\Users\usmitrx\Desktop\MY ID SCREENSHOTS\bookwire_widget4.jpg"/>
            <p:cNvPicPr>
              <a:picLocks noChangeAspect="1" noChangeArrowheads="1"/>
            </p:cNvPicPr>
            <p:nvPr/>
          </p:nvPicPr>
          <p:blipFill>
            <a:blip r:embed="rId7" cstate="screen"/>
            <a:srcRect/>
            <a:stretch>
              <a:fillRect/>
            </a:stretch>
          </p:blipFill>
          <p:spPr bwMode="auto">
            <a:xfrm>
              <a:off x="5416962" y="3053715"/>
              <a:ext cx="1822038" cy="2362200"/>
            </a:xfrm>
            <a:prstGeom prst="rect">
              <a:avLst/>
            </a:prstGeom>
            <a:noFill/>
          </p:spPr>
        </p:pic>
        <p:sp>
          <p:nvSpPr>
            <p:cNvPr id="21" name="TextBox 20"/>
            <p:cNvSpPr txBox="1"/>
            <p:nvPr/>
          </p:nvSpPr>
          <p:spPr>
            <a:xfrm>
              <a:off x="5719905" y="4308710"/>
              <a:ext cx="1216152" cy="338554"/>
            </a:xfrm>
            <a:prstGeom prst="rect">
              <a:avLst/>
            </a:prstGeom>
            <a:noFill/>
            <a:ln>
              <a:solidFill>
                <a:srgbClr val="FF0000"/>
              </a:solidFill>
            </a:ln>
          </p:spPr>
          <p:txBody>
            <a:bodyPr wrap="square" rtlCol="0">
              <a:spAutoFit/>
            </a:bodyPr>
            <a:lstStyle/>
            <a:p>
              <a:pPr algn="ctr"/>
              <a:r>
                <a:rPr lang="en-US" sz="1600" b="1" dirty="0" smtClean="0"/>
                <a:t>Sell</a:t>
              </a:r>
              <a:endParaRPr lang="en-US" sz="1600" b="1" dirty="0"/>
            </a:p>
          </p:txBody>
        </p:sp>
      </p:grpSp>
      <p:grpSp>
        <p:nvGrpSpPr>
          <p:cNvPr id="29" name="Group 28"/>
          <p:cNvGrpSpPr/>
          <p:nvPr/>
        </p:nvGrpSpPr>
        <p:grpSpPr>
          <a:xfrm>
            <a:off x="5486400" y="3053715"/>
            <a:ext cx="1822038" cy="2362200"/>
            <a:chOff x="7093362" y="3053715"/>
            <a:chExt cx="1822038" cy="2362200"/>
          </a:xfrm>
        </p:grpSpPr>
        <p:pic>
          <p:nvPicPr>
            <p:cNvPr id="10245" name="Picture 5" descr="C:\Users\usmitrx\Desktop\MY ID SCREENSHOTS\bookwire_widget5.jpg"/>
            <p:cNvPicPr>
              <a:picLocks noChangeAspect="1" noChangeArrowheads="1"/>
            </p:cNvPicPr>
            <p:nvPr/>
          </p:nvPicPr>
          <p:blipFill>
            <a:blip r:embed="rId8" cstate="screen"/>
            <a:srcRect/>
            <a:stretch>
              <a:fillRect/>
            </a:stretch>
          </p:blipFill>
          <p:spPr bwMode="auto">
            <a:xfrm>
              <a:off x="7093362" y="3053715"/>
              <a:ext cx="1822038" cy="2362200"/>
            </a:xfrm>
            <a:prstGeom prst="rect">
              <a:avLst/>
            </a:prstGeom>
            <a:noFill/>
          </p:spPr>
        </p:pic>
        <p:sp>
          <p:nvSpPr>
            <p:cNvPr id="23" name="TextBox 22"/>
            <p:cNvSpPr txBox="1"/>
            <p:nvPr/>
          </p:nvSpPr>
          <p:spPr>
            <a:xfrm>
              <a:off x="7396305" y="4308710"/>
              <a:ext cx="1216152" cy="338554"/>
            </a:xfrm>
            <a:prstGeom prst="rect">
              <a:avLst/>
            </a:prstGeom>
            <a:noFill/>
            <a:ln>
              <a:solidFill>
                <a:srgbClr val="FF0000"/>
              </a:solidFill>
            </a:ln>
          </p:spPr>
          <p:txBody>
            <a:bodyPr wrap="square" rtlCol="0">
              <a:spAutoFit/>
            </a:bodyPr>
            <a:lstStyle/>
            <a:p>
              <a:pPr algn="ctr"/>
              <a:r>
                <a:rPr lang="en-US" sz="1600" b="1" dirty="0" smtClean="0"/>
                <a:t>Share</a:t>
              </a:r>
              <a:endParaRPr lang="en-US" sz="1600" b="1"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ou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11267" name="Picture 3"/>
          <p:cNvPicPr>
            <a:picLocks noChangeAspect="1" noChangeArrowheads="1"/>
          </p:cNvPicPr>
          <p:nvPr/>
        </p:nvPicPr>
        <p:blipFill>
          <a:blip r:embed="rId4" cstate="screen"/>
          <a:srcRect/>
          <a:stretch>
            <a:fillRect/>
          </a:stretch>
        </p:blipFill>
        <p:spPr bwMode="auto">
          <a:xfrm>
            <a:off x="457200" y="1195626"/>
            <a:ext cx="8229600" cy="4290774"/>
          </a:xfrm>
          <a:prstGeom prst="rect">
            <a:avLst/>
          </a:prstGeom>
          <a:noFill/>
          <a:ln w="9525">
            <a:noFill/>
            <a:miter lim="800000"/>
            <a:headEnd/>
            <a:tailEnd/>
          </a:ln>
        </p:spPr>
      </p:pic>
      <p:pic>
        <p:nvPicPr>
          <p:cNvPr id="11268" name="Picture 4"/>
          <p:cNvPicPr>
            <a:picLocks noChangeAspect="1" noChangeArrowheads="1"/>
          </p:cNvPicPr>
          <p:nvPr/>
        </p:nvPicPr>
        <p:blipFill>
          <a:blip r:embed="rId5" cstate="screen"/>
          <a:srcRect/>
          <a:stretch>
            <a:fillRect/>
          </a:stretch>
        </p:blipFill>
        <p:spPr bwMode="auto">
          <a:xfrm>
            <a:off x="5105400" y="2386012"/>
            <a:ext cx="3514725" cy="1323975"/>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p:spPr>
      </p:pic>
      <p:cxnSp>
        <p:nvCxnSpPr>
          <p:cNvPr id="23" name="Straight Arrow Connector 22"/>
          <p:cNvCxnSpPr/>
          <p:nvPr/>
        </p:nvCxnSpPr>
        <p:spPr>
          <a:xfrm>
            <a:off x="2478638" y="2470666"/>
            <a:ext cx="2626762" cy="5773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out)">
                                      <p:cBhvr>
                                        <p:cTn id="7" dur="500"/>
                                        <p:tgtEl>
                                          <p:spTgt spid="1126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ox(ou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7" name="Content Placeholder 6" descr="WomanWithBooks.jpg"/>
          <p:cNvPicPr>
            <a:picLocks noGrp="1" noChangeAspect="1"/>
          </p:cNvPicPr>
          <p:nvPr>
            <p:ph idx="1"/>
          </p:nvPr>
        </p:nvPicPr>
        <p:blipFill>
          <a:blip r:embed="rId4" cstate="screen"/>
          <a:srcRect/>
          <a:stretch>
            <a:fillRect/>
          </a:stretch>
        </p:blipFill>
        <p:spPr>
          <a:xfrm>
            <a:off x="304800" y="1143000"/>
            <a:ext cx="5691209" cy="5092252"/>
          </a:xfrm>
        </p:spPr>
      </p:pic>
      <p:sp>
        <p:nvSpPr>
          <p:cNvPr id="9" name="TextBox 8"/>
          <p:cNvSpPr txBox="1"/>
          <p:nvPr/>
        </p:nvSpPr>
        <p:spPr>
          <a:xfrm>
            <a:off x="6300809" y="1524000"/>
            <a:ext cx="2538391" cy="3970318"/>
          </a:xfrm>
          <a:prstGeom prst="rect">
            <a:avLst/>
          </a:prstGeom>
          <a:noFill/>
        </p:spPr>
        <p:txBody>
          <a:bodyPr wrap="square" rtlCol="0">
            <a:spAutoFit/>
          </a:bodyPr>
          <a:lstStyle/>
          <a:p>
            <a:r>
              <a:rPr lang="en-US" sz="3600" dirty="0" smtClean="0"/>
              <a:t>Our books are great but not selling as well as they should.</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screen"/>
          <a:srcRect l="10557"/>
          <a:stretch>
            <a:fillRect/>
          </a:stretch>
        </p:blipFill>
        <p:spPr bwMode="auto">
          <a:xfrm>
            <a:off x="457200" y="1143000"/>
            <a:ext cx="8304213" cy="502207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12290" name="Picture 2" descr="C:\Users\usmitrx\Desktop\MY ID SCREENSHOTS\bookwire_seo_titlecard.jpg"/>
          <p:cNvPicPr>
            <a:picLocks noChangeAspect="1" noChangeArrowheads="1"/>
          </p:cNvPicPr>
          <p:nvPr/>
        </p:nvPicPr>
        <p:blipFill>
          <a:blip r:embed="rId4" cstate="screen"/>
          <a:srcRect/>
          <a:stretch>
            <a:fillRect/>
          </a:stretch>
        </p:blipFill>
        <p:spPr bwMode="auto">
          <a:xfrm>
            <a:off x="457200" y="990599"/>
            <a:ext cx="8229600" cy="486561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Content Placeholder 4" descr="canstockphoto0060080.jpg"/>
          <p:cNvPicPr>
            <a:picLocks noGrp="1" noChangeAspect="1"/>
          </p:cNvPicPr>
          <p:nvPr>
            <p:ph idx="1"/>
          </p:nvPr>
        </p:nvPicPr>
        <p:blipFill>
          <a:blip r:embed="rId4" cstate="screen"/>
          <a:stretch>
            <a:fillRect/>
          </a:stretch>
        </p:blipFill>
        <p:spPr>
          <a:xfrm>
            <a:off x="533400" y="990600"/>
            <a:ext cx="5120308" cy="5181600"/>
          </a:xfrm>
        </p:spPr>
      </p:pic>
      <p:sp>
        <p:nvSpPr>
          <p:cNvPr id="7" name="Rectangle 6"/>
          <p:cNvSpPr/>
          <p:nvPr/>
        </p:nvSpPr>
        <p:spPr>
          <a:xfrm>
            <a:off x="6096000" y="1447800"/>
            <a:ext cx="2367098" cy="2308324"/>
          </a:xfrm>
          <a:prstGeom prst="rect">
            <a:avLst/>
          </a:prstGeom>
        </p:spPr>
        <p:txBody>
          <a:bodyPr wrap="square">
            <a:spAutoFit/>
          </a:bodyPr>
          <a:lstStyle/>
          <a:p>
            <a:r>
              <a:rPr lang="en-US" sz="3600" dirty="0" smtClean="0"/>
              <a:t>Everybody should read my book!</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Content Placeholder 4" descr="iPad 2 capture.jpg"/>
          <p:cNvPicPr>
            <a:picLocks noGrp="1" noChangeAspect="1"/>
          </p:cNvPicPr>
          <p:nvPr>
            <p:ph idx="1"/>
          </p:nvPr>
        </p:nvPicPr>
        <p:blipFill>
          <a:blip r:embed="rId4" cstate="screen"/>
          <a:stretch>
            <a:fillRect/>
          </a:stretch>
        </p:blipFill>
        <p:spPr>
          <a:xfrm>
            <a:off x="533400" y="990600"/>
            <a:ext cx="4606974" cy="5562600"/>
          </a:xfrm>
        </p:spPr>
      </p:pic>
      <p:sp>
        <p:nvSpPr>
          <p:cNvPr id="7" name="Rectangle 6"/>
          <p:cNvSpPr/>
          <p:nvPr/>
        </p:nvSpPr>
        <p:spPr>
          <a:xfrm>
            <a:off x="6096000" y="1447800"/>
            <a:ext cx="2367098" cy="2308324"/>
          </a:xfrm>
          <a:prstGeom prst="rect">
            <a:avLst/>
          </a:prstGeom>
        </p:spPr>
        <p:txBody>
          <a:bodyPr wrap="square">
            <a:spAutoFit/>
          </a:bodyPr>
          <a:lstStyle/>
          <a:p>
            <a:r>
              <a:rPr lang="en-US" sz="3600" dirty="0" smtClean="0"/>
              <a:t>Download my book from iTunes!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6" name="Content Placeholder 5" descr="father with baby and iPad.jpg"/>
          <p:cNvPicPr>
            <a:picLocks noGrp="1" noChangeAspect="1"/>
          </p:cNvPicPr>
          <p:nvPr>
            <p:ph idx="1"/>
          </p:nvPr>
        </p:nvPicPr>
        <p:blipFill>
          <a:blip r:embed="rId4" cstate="screen"/>
          <a:stretch>
            <a:fillRect/>
          </a:stretch>
        </p:blipFill>
        <p:spPr>
          <a:xfrm>
            <a:off x="838200" y="1143000"/>
            <a:ext cx="7313238" cy="4876641"/>
          </a:xfr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Content Placeholder 4" descr="African American woman using iPad at home.jpg"/>
          <p:cNvPicPr>
            <a:picLocks noGrp="1" noChangeAspect="1"/>
          </p:cNvPicPr>
          <p:nvPr>
            <p:ph idx="1"/>
          </p:nvPr>
        </p:nvPicPr>
        <p:blipFill>
          <a:blip r:embed="rId4" cstate="screen"/>
          <a:stretch>
            <a:fillRect/>
          </a:stretch>
        </p:blipFill>
        <p:spPr>
          <a:xfrm>
            <a:off x="1447800" y="1143000"/>
            <a:ext cx="6602900" cy="4953000"/>
          </a:xfr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Content Placeholder 4" descr="two businesswomen using iPad against whiteboard.jpg"/>
          <p:cNvPicPr>
            <a:picLocks noGrp="1" noChangeAspect="1"/>
          </p:cNvPicPr>
          <p:nvPr>
            <p:ph idx="1"/>
          </p:nvPr>
        </p:nvPicPr>
        <p:blipFill>
          <a:blip r:embed="rId4" cstate="screen"/>
          <a:stretch>
            <a:fillRect/>
          </a:stretch>
        </p:blipFill>
        <p:spPr>
          <a:xfrm>
            <a:off x="685800" y="1219200"/>
            <a:ext cx="7427750" cy="495300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6" name="Content Placeholder 5" descr="two female students using iPad park bench.jpg"/>
          <p:cNvPicPr>
            <a:picLocks noGrp="1" noChangeAspect="1"/>
          </p:cNvPicPr>
          <p:nvPr>
            <p:ph idx="1"/>
          </p:nvPr>
        </p:nvPicPr>
        <p:blipFill>
          <a:blip r:embed="rId4" cstate="screen"/>
          <a:stretch>
            <a:fillRect/>
          </a:stretch>
        </p:blipFill>
        <p:spPr>
          <a:xfrm>
            <a:off x="716755" y="1112837"/>
            <a:ext cx="7360445" cy="4906963"/>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Content Placeholder 4" descr="iStock_000003228751Small.jpg"/>
          <p:cNvPicPr>
            <a:picLocks noGrp="1" noChangeAspect="1"/>
          </p:cNvPicPr>
          <p:nvPr>
            <p:ph idx="1"/>
          </p:nvPr>
        </p:nvPicPr>
        <p:blipFill>
          <a:blip r:embed="rId4" cstate="screen"/>
          <a:stretch>
            <a:fillRect/>
          </a:stretch>
        </p:blipFill>
        <p:spPr>
          <a:xfrm>
            <a:off x="786546" y="1066800"/>
            <a:ext cx="7671654" cy="5105400"/>
          </a:xfr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Content Placeholder 4" descr="Cover.jpg"/>
          <p:cNvPicPr>
            <a:picLocks noGrp="1" noChangeAspect="1"/>
          </p:cNvPicPr>
          <p:nvPr>
            <p:ph idx="1"/>
          </p:nvPr>
        </p:nvPicPr>
        <p:blipFill>
          <a:blip r:embed="rId4" cstate="screen"/>
          <a:stretch>
            <a:fillRect/>
          </a:stretch>
        </p:blipFill>
        <p:spPr>
          <a:xfrm>
            <a:off x="990600" y="762000"/>
            <a:ext cx="4383078" cy="5847541"/>
          </a:xfrm>
        </p:spPr>
      </p:pic>
      <p:sp>
        <p:nvSpPr>
          <p:cNvPr id="4" name="Rectangle 3"/>
          <p:cNvSpPr/>
          <p:nvPr/>
        </p:nvSpPr>
        <p:spPr>
          <a:xfrm>
            <a:off x="6096000" y="1447800"/>
            <a:ext cx="2367098" cy="2862322"/>
          </a:xfrm>
          <a:prstGeom prst="rect">
            <a:avLst/>
          </a:prstGeom>
        </p:spPr>
        <p:txBody>
          <a:bodyPr wrap="square">
            <a:spAutoFit/>
          </a:bodyPr>
          <a:lstStyle/>
          <a:p>
            <a:r>
              <a:rPr lang="en-US" sz="3600" dirty="0" smtClean="0"/>
              <a:t>We have published this book also as an iPad App.</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7" name="Content Placeholder 6" descr="88017854.jpg"/>
          <p:cNvPicPr>
            <a:picLocks noGrp="1" noChangeAspect="1"/>
          </p:cNvPicPr>
          <p:nvPr>
            <p:ph idx="1"/>
          </p:nvPr>
        </p:nvPicPr>
        <p:blipFill>
          <a:blip r:embed="rId4" cstate="screen"/>
          <a:srcRect/>
          <a:stretch>
            <a:fillRect/>
          </a:stretch>
        </p:blipFill>
        <p:spPr>
          <a:xfrm>
            <a:off x="3124200" y="1447800"/>
            <a:ext cx="5715000" cy="4525963"/>
          </a:xfrm>
        </p:spPr>
      </p:pic>
      <p:sp>
        <p:nvSpPr>
          <p:cNvPr id="10" name="TextBox 9"/>
          <p:cNvSpPr txBox="1"/>
          <p:nvPr/>
        </p:nvSpPr>
        <p:spPr>
          <a:xfrm>
            <a:off x="152401" y="1592282"/>
            <a:ext cx="2743200" cy="3970318"/>
          </a:xfrm>
          <a:prstGeom prst="rect">
            <a:avLst/>
          </a:prstGeom>
          <a:noFill/>
        </p:spPr>
        <p:txBody>
          <a:bodyPr wrap="square" rtlCol="0">
            <a:spAutoFit/>
          </a:bodyPr>
          <a:lstStyle/>
          <a:p>
            <a:r>
              <a:rPr lang="en-US" sz="3600" dirty="0" smtClean="0"/>
              <a:t>I finished writing my first book. Now I want to sell it. What should I do?</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6" name="Content Placeholder 5" descr="page.jpg"/>
          <p:cNvPicPr>
            <a:picLocks noGrp="1" noChangeAspect="1"/>
          </p:cNvPicPr>
          <p:nvPr>
            <p:ph idx="1"/>
          </p:nvPr>
        </p:nvPicPr>
        <p:blipFill>
          <a:blip r:embed="rId4" cstate="screen"/>
          <a:stretch>
            <a:fillRect/>
          </a:stretch>
        </p:blipFill>
        <p:spPr>
          <a:xfrm>
            <a:off x="838200" y="740049"/>
            <a:ext cx="3962400" cy="5280107"/>
          </a:xfrm>
        </p:spPr>
      </p:pic>
      <p:pic>
        <p:nvPicPr>
          <p:cNvPr id="5" name="Content Placeholder 5" descr="Add Bookmarks.jpg"/>
          <p:cNvPicPr>
            <a:picLocks noChangeAspect="1"/>
          </p:cNvPicPr>
          <p:nvPr/>
        </p:nvPicPr>
        <p:blipFill>
          <a:blip r:embed="rId5" cstate="screen"/>
          <a:stretch>
            <a:fillRect/>
          </a:stretch>
        </p:blipFill>
        <p:spPr bwMode="auto">
          <a:xfrm>
            <a:off x="4343400" y="1066800"/>
            <a:ext cx="3886198" cy="518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8" name="Content Placeholder 7" descr="medfr18714.jpg"/>
          <p:cNvPicPr>
            <a:picLocks noGrp="1" noChangeAspect="1"/>
          </p:cNvPicPr>
          <p:nvPr>
            <p:ph idx="1"/>
          </p:nvPr>
        </p:nvPicPr>
        <p:blipFill>
          <a:blip r:embed="rId4" cstate="screen"/>
          <a:stretch>
            <a:fillRect/>
          </a:stretch>
        </p:blipFill>
        <p:spPr>
          <a:xfrm>
            <a:off x="1752600" y="1066800"/>
            <a:ext cx="5181600" cy="5181600"/>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2050" name="Picture 2"/>
          <p:cNvPicPr>
            <a:picLocks noChangeAspect="1" noChangeArrowheads="1"/>
          </p:cNvPicPr>
          <p:nvPr/>
        </p:nvPicPr>
        <p:blipFill>
          <a:blip r:embed="rId4" cstate="screen"/>
          <a:srcRect l="3118" r="2710"/>
          <a:stretch>
            <a:fillRect/>
          </a:stretch>
        </p:blipFill>
        <p:spPr bwMode="auto">
          <a:xfrm>
            <a:off x="2286000" y="1524000"/>
            <a:ext cx="4267200" cy="432901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0" y="304800"/>
            <a:ext cx="9144000" cy="5943600"/>
          </a:xfrm>
          <a:prstGeom prst="rect">
            <a:avLst/>
          </a:prstGeom>
        </p:spPr>
      </p:pic>
    </p:spTree>
    <p:extLst>
      <p:ext uri="{BB962C8B-B14F-4D97-AF65-F5344CB8AC3E}">
        <p14:creationId xmlns:p14="http://schemas.microsoft.com/office/powerpoint/2010/main" val="21505917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Content Placeholder 4" descr="RealEstateQR Code.jpg"/>
          <p:cNvPicPr>
            <a:picLocks noGrp="1" noChangeAspect="1"/>
          </p:cNvPicPr>
          <p:nvPr>
            <p:ph idx="1"/>
          </p:nvPr>
        </p:nvPicPr>
        <p:blipFill>
          <a:blip r:embed="rId4" cstate="screen"/>
          <a:stretch>
            <a:fillRect/>
          </a:stretch>
        </p:blipFill>
        <p:spPr>
          <a:xfrm>
            <a:off x="381000" y="1600200"/>
            <a:ext cx="5152869" cy="3429000"/>
          </a:xfrm>
        </p:spPr>
      </p:pic>
      <p:sp>
        <p:nvSpPr>
          <p:cNvPr id="4" name="TextBox 3"/>
          <p:cNvSpPr txBox="1"/>
          <p:nvPr/>
        </p:nvSpPr>
        <p:spPr>
          <a:xfrm>
            <a:off x="5791200" y="1548348"/>
            <a:ext cx="2743200" cy="3785652"/>
          </a:xfrm>
          <a:prstGeom prst="rect">
            <a:avLst/>
          </a:prstGeom>
          <a:noFill/>
        </p:spPr>
        <p:txBody>
          <a:bodyPr wrap="square" rtlCol="0">
            <a:spAutoFit/>
          </a:bodyPr>
          <a:lstStyle/>
          <a:p>
            <a:r>
              <a:rPr lang="en-US" sz="4000" dirty="0" smtClean="0"/>
              <a:t>Where can I get more information on this property quickly?</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Content Placeholder 4" descr="QR Code at Bus Station.jpg"/>
          <p:cNvPicPr>
            <a:picLocks noGrp="1" noChangeAspect="1"/>
          </p:cNvPicPr>
          <p:nvPr>
            <p:ph idx="1"/>
          </p:nvPr>
        </p:nvPicPr>
        <p:blipFill>
          <a:blip r:embed="rId4" cstate="screen"/>
          <a:stretch>
            <a:fillRect/>
          </a:stretch>
        </p:blipFill>
        <p:spPr>
          <a:xfrm>
            <a:off x="1273903" y="1676400"/>
            <a:ext cx="6320853" cy="4191000"/>
          </a:xfr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6" name="Content Placeholder 5" descr="subway1QRcodes.jpg"/>
          <p:cNvPicPr>
            <a:picLocks noGrp="1" noChangeAspect="1"/>
          </p:cNvPicPr>
          <p:nvPr>
            <p:ph idx="1"/>
          </p:nvPr>
        </p:nvPicPr>
        <p:blipFill>
          <a:blip r:embed="rId4" cstate="screen"/>
          <a:stretch>
            <a:fillRect/>
          </a:stretch>
        </p:blipFill>
        <p:spPr>
          <a:xfrm>
            <a:off x="1600200" y="1143000"/>
            <a:ext cx="6120196" cy="4800600"/>
          </a:xfr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Content Placeholder 4" descr="apple_mobile_qr_code_9_2011_400.jpg"/>
          <p:cNvPicPr>
            <a:picLocks noGrp="1" noChangeAspect="1"/>
          </p:cNvPicPr>
          <p:nvPr>
            <p:ph idx="1"/>
          </p:nvPr>
        </p:nvPicPr>
        <p:blipFill>
          <a:blip r:embed="rId4" cstate="screen"/>
          <a:stretch>
            <a:fillRect/>
          </a:stretch>
        </p:blipFill>
        <p:spPr>
          <a:xfrm>
            <a:off x="2057400" y="1336007"/>
            <a:ext cx="4800600" cy="4824603"/>
          </a:xfr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4098" name="Picture 2"/>
          <p:cNvPicPr>
            <a:picLocks noChangeAspect="1" noChangeArrowheads="1"/>
          </p:cNvPicPr>
          <p:nvPr/>
        </p:nvPicPr>
        <p:blipFill>
          <a:blip r:embed="rId4" cstate="screen"/>
          <a:srcRect/>
          <a:stretch>
            <a:fillRect/>
          </a:stretch>
        </p:blipFill>
        <p:spPr bwMode="auto">
          <a:xfrm>
            <a:off x="1524000" y="1752600"/>
            <a:ext cx="5247761" cy="365156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3075" name="Picture 3"/>
          <p:cNvPicPr>
            <a:picLocks noChangeAspect="1" noChangeArrowheads="1"/>
          </p:cNvPicPr>
          <p:nvPr/>
        </p:nvPicPr>
        <p:blipFill>
          <a:blip r:embed="rId4" cstate="screen"/>
          <a:srcRect/>
          <a:stretch>
            <a:fillRect/>
          </a:stretch>
        </p:blipFill>
        <p:spPr bwMode="auto">
          <a:xfrm>
            <a:off x="2057400" y="1371600"/>
            <a:ext cx="4495800" cy="449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6" name="Content Placeholder 5" descr="EED_071.jpg"/>
          <p:cNvPicPr>
            <a:picLocks noGrp="1" noChangeAspect="1"/>
          </p:cNvPicPr>
          <p:nvPr>
            <p:ph idx="1"/>
          </p:nvPr>
        </p:nvPicPr>
        <p:blipFill>
          <a:blip r:embed="rId4" cstate="screen"/>
          <a:stretch>
            <a:fillRect/>
          </a:stretch>
        </p:blipFill>
        <p:spPr>
          <a:xfrm>
            <a:off x="914400" y="990600"/>
            <a:ext cx="3606799" cy="5410198"/>
          </a:xfrm>
        </p:spPr>
      </p:pic>
      <p:sp>
        <p:nvSpPr>
          <p:cNvPr id="8" name="TextBox 7"/>
          <p:cNvSpPr txBox="1"/>
          <p:nvPr/>
        </p:nvSpPr>
        <p:spPr>
          <a:xfrm>
            <a:off x="4876800" y="1981200"/>
            <a:ext cx="3986191" cy="1323439"/>
          </a:xfrm>
          <a:prstGeom prst="rect">
            <a:avLst/>
          </a:prstGeom>
          <a:noFill/>
        </p:spPr>
        <p:txBody>
          <a:bodyPr wrap="square" rtlCol="0">
            <a:spAutoFit/>
          </a:bodyPr>
          <a:lstStyle/>
          <a:p>
            <a:r>
              <a:rPr lang="en-US" sz="4000" dirty="0" smtClean="0"/>
              <a:t>Rich metadata is</a:t>
            </a:r>
          </a:p>
          <a:p>
            <a:r>
              <a:rPr lang="en-US" sz="4000" dirty="0" smtClean="0"/>
              <a:t>fundamental!</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12290" name="Picture 2" descr="C:\Users\usmitrx\Desktop\MY ID SCREENSHOTS\bookwire_seo_titlecard.jpg"/>
          <p:cNvPicPr>
            <a:picLocks noChangeAspect="1" noChangeArrowheads="1"/>
          </p:cNvPicPr>
          <p:nvPr/>
        </p:nvPicPr>
        <p:blipFill>
          <a:blip r:embed="rId4" cstate="screen"/>
          <a:srcRect/>
          <a:stretch>
            <a:fillRect/>
          </a:stretch>
        </p:blipFill>
        <p:spPr bwMode="auto">
          <a:xfrm>
            <a:off x="457200" y="990599"/>
            <a:ext cx="8229600" cy="486561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122" name="Picture 2"/>
          <p:cNvPicPr>
            <a:picLocks noChangeAspect="1" noChangeArrowheads="1"/>
          </p:cNvPicPr>
          <p:nvPr/>
        </p:nvPicPr>
        <p:blipFill>
          <a:blip r:embed="rId4" cstate="screen"/>
          <a:srcRect/>
          <a:stretch>
            <a:fillRect/>
          </a:stretch>
        </p:blipFill>
        <p:spPr bwMode="auto">
          <a:xfrm>
            <a:off x="762000" y="990600"/>
            <a:ext cx="4492292" cy="5410200"/>
          </a:xfrm>
          <a:prstGeom prst="rect">
            <a:avLst/>
          </a:prstGeom>
          <a:noFill/>
          <a:ln w="9525">
            <a:noFill/>
            <a:miter lim="800000"/>
            <a:headEnd/>
            <a:tailEnd/>
          </a:ln>
        </p:spPr>
      </p:pic>
      <p:sp>
        <p:nvSpPr>
          <p:cNvPr id="5" name="Rectangle 4"/>
          <p:cNvSpPr/>
          <p:nvPr/>
        </p:nvSpPr>
        <p:spPr>
          <a:xfrm>
            <a:off x="6096000" y="1447800"/>
            <a:ext cx="2367098" cy="2308324"/>
          </a:xfrm>
          <a:prstGeom prst="rect">
            <a:avLst/>
          </a:prstGeom>
        </p:spPr>
        <p:txBody>
          <a:bodyPr wrap="square">
            <a:spAutoFit/>
          </a:bodyPr>
          <a:lstStyle/>
          <a:p>
            <a:r>
              <a:rPr lang="en-US" sz="3600" dirty="0" smtClean="0"/>
              <a:t>Read a sample page of the book</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5334000" y="1905000"/>
            <a:ext cx="1828800" cy="1754326"/>
          </a:xfrm>
          <a:prstGeom prst="rect">
            <a:avLst/>
          </a:prstGeom>
        </p:spPr>
        <p:txBody>
          <a:bodyPr wrap="square">
            <a:spAutoFit/>
          </a:bodyPr>
          <a:lstStyle/>
          <a:p>
            <a:r>
              <a:rPr lang="en-US" sz="3600" dirty="0" smtClean="0"/>
              <a:t>Share</a:t>
            </a:r>
          </a:p>
          <a:p>
            <a:r>
              <a:rPr lang="en-US" sz="3600" dirty="0" smtClean="0"/>
              <a:t>the </a:t>
            </a:r>
          </a:p>
          <a:p>
            <a:r>
              <a:rPr lang="en-US" sz="3600" dirty="0" smtClean="0"/>
              <a:t>book</a:t>
            </a:r>
          </a:p>
        </p:txBody>
      </p:sp>
      <p:pic>
        <p:nvPicPr>
          <p:cNvPr id="7170" name="Picture 2"/>
          <p:cNvPicPr>
            <a:picLocks noChangeAspect="1" noChangeArrowheads="1"/>
          </p:cNvPicPr>
          <p:nvPr/>
        </p:nvPicPr>
        <p:blipFill>
          <a:blip r:embed="rId4" cstate="screen"/>
          <a:srcRect/>
          <a:stretch>
            <a:fillRect/>
          </a:stretch>
        </p:blipFill>
        <p:spPr bwMode="auto">
          <a:xfrm>
            <a:off x="814388" y="1371600"/>
            <a:ext cx="3776648" cy="4724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6146" name="Picture 2"/>
          <p:cNvPicPr>
            <a:picLocks noChangeAspect="1" noChangeArrowheads="1"/>
          </p:cNvPicPr>
          <p:nvPr/>
        </p:nvPicPr>
        <p:blipFill>
          <a:blip r:embed="rId4" cstate="screen"/>
          <a:srcRect/>
          <a:stretch>
            <a:fillRect/>
          </a:stretch>
        </p:blipFill>
        <p:spPr bwMode="auto">
          <a:xfrm>
            <a:off x="838199" y="1066800"/>
            <a:ext cx="3897361" cy="5105400"/>
          </a:xfrm>
          <a:prstGeom prst="rect">
            <a:avLst/>
          </a:prstGeom>
          <a:noFill/>
          <a:ln w="9525">
            <a:noFill/>
            <a:miter lim="800000"/>
            <a:headEnd/>
            <a:tailEnd/>
          </a:ln>
        </p:spPr>
      </p:pic>
      <p:sp>
        <p:nvSpPr>
          <p:cNvPr id="5" name="Rectangle 4"/>
          <p:cNvSpPr/>
          <p:nvPr/>
        </p:nvSpPr>
        <p:spPr>
          <a:xfrm>
            <a:off x="5334000" y="1905000"/>
            <a:ext cx="1828800" cy="1754326"/>
          </a:xfrm>
          <a:prstGeom prst="rect">
            <a:avLst/>
          </a:prstGeom>
        </p:spPr>
        <p:txBody>
          <a:bodyPr wrap="square">
            <a:spAutoFit/>
          </a:bodyPr>
          <a:lstStyle/>
          <a:p>
            <a:r>
              <a:rPr lang="en-US" sz="3600" dirty="0" smtClean="0"/>
              <a:t>Buy</a:t>
            </a:r>
          </a:p>
          <a:p>
            <a:r>
              <a:rPr lang="en-US" sz="3600" dirty="0" smtClean="0"/>
              <a:t>the </a:t>
            </a:r>
          </a:p>
          <a:p>
            <a:r>
              <a:rPr lang="en-US" sz="3600" dirty="0" smtClean="0"/>
              <a:t>Book!</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1143000" y="3124200"/>
            <a:ext cx="6814686" cy="2062103"/>
          </a:xfrm>
          <a:prstGeom prst="rect">
            <a:avLst/>
          </a:prstGeom>
          <a:noFill/>
        </p:spPr>
        <p:txBody>
          <a:bodyPr wrap="none" rtlCol="0">
            <a:spAutoFit/>
          </a:bodyPr>
          <a:lstStyle/>
          <a:p>
            <a:pPr marL="342900" indent="-342900">
              <a:buAutoNum type="arabicParenR"/>
            </a:pPr>
            <a:r>
              <a:rPr lang="en-US" sz="3200" dirty="0" smtClean="0"/>
              <a:t>Provide Good Metadata</a:t>
            </a:r>
          </a:p>
          <a:p>
            <a:pPr marL="342900" indent="-342900">
              <a:buAutoNum type="arabicParenR"/>
            </a:pPr>
            <a:r>
              <a:rPr lang="en-US" sz="3200" dirty="0" smtClean="0"/>
              <a:t>Use the </a:t>
            </a:r>
            <a:r>
              <a:rPr lang="en-US" sz="3200" dirty="0" err="1" smtClean="0"/>
              <a:t>Bowker</a:t>
            </a:r>
            <a:r>
              <a:rPr lang="en-US" sz="3200" dirty="0" smtClean="0"/>
              <a:t> Book Sale Widget</a:t>
            </a:r>
          </a:p>
          <a:p>
            <a:pPr marL="342900" indent="-342900">
              <a:buAutoNum type="arabicParenR"/>
            </a:pPr>
            <a:r>
              <a:rPr lang="en-US" sz="3200" dirty="0" smtClean="0"/>
              <a:t>Turn your book into an </a:t>
            </a:r>
            <a:r>
              <a:rPr lang="en-US" sz="3200" dirty="0" err="1" smtClean="0"/>
              <a:t>iPad</a:t>
            </a:r>
            <a:r>
              <a:rPr lang="en-US" sz="3200" dirty="0" smtClean="0"/>
              <a:t> App</a:t>
            </a:r>
          </a:p>
          <a:p>
            <a:pPr marL="342900" indent="-342900">
              <a:buAutoNum type="arabicParenR"/>
            </a:pPr>
            <a:r>
              <a:rPr lang="en-US" sz="3200" dirty="0" smtClean="0"/>
              <a:t>Use QR Codes</a:t>
            </a:r>
            <a:endParaRPr lang="en-US" sz="3200" dirty="0"/>
          </a:p>
        </p:txBody>
      </p:sp>
      <p:sp>
        <p:nvSpPr>
          <p:cNvPr id="3" name="TextBox 2"/>
          <p:cNvSpPr txBox="1"/>
          <p:nvPr/>
        </p:nvSpPr>
        <p:spPr>
          <a:xfrm>
            <a:off x="1578543" y="1524000"/>
            <a:ext cx="5943600" cy="1200329"/>
          </a:xfrm>
          <a:prstGeom prst="rect">
            <a:avLst/>
          </a:prstGeom>
          <a:noFill/>
        </p:spPr>
        <p:txBody>
          <a:bodyPr wrap="square" rtlCol="0">
            <a:spAutoFit/>
          </a:bodyPr>
          <a:lstStyle/>
          <a:p>
            <a:pPr algn="ctr"/>
            <a:r>
              <a:rPr lang="en-US" sz="3600" dirty="0" smtClean="0"/>
              <a:t>Four simple </a:t>
            </a:r>
            <a:r>
              <a:rPr lang="en-US" sz="3600" dirty="0"/>
              <a:t>t</a:t>
            </a:r>
            <a:r>
              <a:rPr lang="en-US" sz="3600" dirty="0" smtClean="0"/>
              <a:t>hings you can do as a small publisher</a:t>
            </a:r>
            <a:endParaRPr lang="en-US" sz="3600" dirty="0"/>
          </a:p>
        </p:txBody>
      </p:sp>
    </p:spTree>
    <p:extLst>
      <p:ext uri="{BB962C8B-B14F-4D97-AF65-F5344CB8AC3E}">
        <p14:creationId xmlns:p14="http://schemas.microsoft.com/office/powerpoint/2010/main" val="341000344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1140.jpg"/>
          <p:cNvPicPr>
            <a:picLocks noChangeAspect="1"/>
          </p:cNvPicPr>
          <p:nvPr/>
        </p:nvPicPr>
        <p:blipFill>
          <a:blip r:embed="rId3" cstate="screen"/>
          <a:stretch>
            <a:fillRect/>
          </a:stretch>
        </p:blipFill>
        <p:spPr>
          <a:xfrm>
            <a:off x="0" y="0"/>
            <a:ext cx="9144000" cy="6858000"/>
          </a:xfrm>
          <a:prstGeom prst="rect">
            <a:avLst/>
          </a:prstGeom>
        </p:spPr>
      </p:pic>
      <p:sp>
        <p:nvSpPr>
          <p:cNvPr id="8" name="Title 7"/>
          <p:cNvSpPr>
            <a:spLocks noGrp="1"/>
          </p:cNvSpPr>
          <p:nvPr>
            <p:ph type="title"/>
          </p:nvPr>
        </p:nvSpPr>
        <p:spPr>
          <a:xfrm>
            <a:off x="-16933" y="4584170"/>
            <a:ext cx="3048000" cy="944563"/>
          </a:xfrm>
        </p:spPr>
        <p:txBody>
          <a:bodyPr/>
          <a:lstStyle/>
          <a:p>
            <a:r>
              <a:rPr lang="en-US" sz="4800" dirty="0" smtClean="0">
                <a:solidFill>
                  <a:schemeClr val="bg1"/>
                </a:solidFill>
              </a:rPr>
              <a:t>Thank You!</a:t>
            </a:r>
            <a:endParaRPr lang="en-US" sz="4800" dirty="0">
              <a:solidFill>
                <a:schemeClr val="bg1"/>
              </a:solidFill>
            </a:endParaRPr>
          </a:p>
        </p:txBody>
      </p:sp>
      <p:sp>
        <p:nvSpPr>
          <p:cNvPr id="9" name="Content Placeholder 5"/>
          <p:cNvSpPr txBox="1">
            <a:spLocks/>
          </p:cNvSpPr>
          <p:nvPr/>
        </p:nvSpPr>
        <p:spPr>
          <a:xfrm>
            <a:off x="0" y="5426074"/>
            <a:ext cx="3810000" cy="1355726"/>
          </a:xfrm>
          <a:prstGeom prst="rect">
            <a:avLst/>
          </a:prstGeom>
        </p:spPr>
        <p:txBody>
          <a:bodyPr/>
          <a:lstStyle/>
          <a:p>
            <a:pPr marL="342900" marR="0" lvl="0" indent="-342900" defTabSz="4572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mn-lt"/>
                <a:ea typeface="ＭＳ Ｐゴシック" pitchFamily="-107" charset="-128"/>
                <a:cs typeface="+mn-cs"/>
              </a:rPr>
              <a:t>FOR MORE INFORMATION</a:t>
            </a:r>
          </a:p>
          <a:p>
            <a:pPr marL="342900" marR="0" lvl="0" indent="-342900" defTabSz="4572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err="1" smtClean="0">
                <a:ln>
                  <a:noFill/>
                </a:ln>
                <a:solidFill>
                  <a:schemeClr val="bg1"/>
                </a:solidFill>
                <a:effectLst/>
                <a:uLnTx/>
                <a:uFillTx/>
                <a:latin typeface="+mn-lt"/>
                <a:ea typeface="ＭＳ Ｐゴシック" pitchFamily="-107" charset="-128"/>
                <a:cs typeface="+mn-cs"/>
              </a:rPr>
              <a:t>MyIdentifiers.com</a:t>
            </a:r>
            <a:endParaRPr kumimoji="0" lang="en-US" sz="2400" b="1" i="0" u="none" strike="noStrike" kern="1200" cap="none" spc="0" normalizeH="0" baseline="0" noProof="0" dirty="0" smtClean="0">
              <a:ln>
                <a:noFill/>
              </a:ln>
              <a:solidFill>
                <a:schemeClr val="bg1"/>
              </a:solidFill>
              <a:effectLst/>
              <a:uLnTx/>
              <a:uFillTx/>
              <a:latin typeface="+mn-lt"/>
              <a:ea typeface="ＭＳ Ｐゴシック" pitchFamily="-107" charset="-128"/>
              <a:cs typeface="+mn-cs"/>
            </a:endParaRPr>
          </a:p>
          <a:p>
            <a:pPr marL="342900" marR="0" lvl="0" indent="-342900" defTabSz="457200" rtl="0" eaLnBrk="0" fontAlgn="base" latinLnBrk="0" hangingPunct="0">
              <a:lnSpc>
                <a:spcPct val="100000"/>
              </a:lnSpc>
              <a:spcBef>
                <a:spcPct val="20000"/>
              </a:spcBef>
              <a:spcAft>
                <a:spcPct val="0"/>
              </a:spcAft>
              <a:buClrTx/>
              <a:buSzTx/>
              <a:tabLst/>
              <a:defRPr/>
            </a:pPr>
            <a:r>
              <a:rPr lang="en-US" sz="2400" b="1" dirty="0" err="1" smtClean="0">
                <a:solidFill>
                  <a:schemeClr val="bg1"/>
                </a:solidFill>
                <a:latin typeface="+mn-lt"/>
                <a:ea typeface="ＭＳ Ｐゴシック" pitchFamily="-107" charset="-128"/>
                <a:cs typeface="+mn-cs"/>
              </a:rPr>
              <a:t>beat.barblan@bowker.com</a:t>
            </a:r>
            <a:endParaRPr lang="en-US" sz="2400" b="1" dirty="0" smtClean="0">
              <a:solidFill>
                <a:schemeClr val="bg1"/>
              </a:solidFill>
              <a:latin typeface="+mn-lt"/>
              <a:ea typeface="ＭＳ Ｐゴシック" pitchFamily="-107" charset="-128"/>
              <a:cs typeface="+mn-cs"/>
            </a:endParaRPr>
          </a:p>
        </p:txBody>
      </p:sp>
      <p:pic>
        <p:nvPicPr>
          <p:cNvPr id="8194" name="Picture 2"/>
          <p:cNvPicPr>
            <a:picLocks noChangeAspect="1" noChangeArrowheads="1"/>
          </p:cNvPicPr>
          <p:nvPr/>
        </p:nvPicPr>
        <p:blipFill>
          <a:blip r:embed="rId4" cstate="screen"/>
          <a:srcRect l="8355" r="6114" b="8231"/>
          <a:stretch>
            <a:fillRect/>
          </a:stretch>
        </p:blipFill>
        <p:spPr bwMode="auto">
          <a:xfrm>
            <a:off x="8373214" y="6096000"/>
            <a:ext cx="618386" cy="609600"/>
          </a:xfrm>
          <a:prstGeom prst="rect">
            <a:avLst/>
          </a:prstGeom>
          <a:noFill/>
          <a:ln w="9525">
            <a:noFill/>
            <a:miter lim="800000"/>
            <a:headEnd/>
            <a:tailEnd/>
          </a:ln>
        </p:spPr>
      </p:pic>
      <p:sp>
        <p:nvSpPr>
          <p:cNvPr id="6" name="Content Placeholder 5"/>
          <p:cNvSpPr txBox="1">
            <a:spLocks/>
          </p:cNvSpPr>
          <p:nvPr/>
        </p:nvSpPr>
        <p:spPr>
          <a:xfrm>
            <a:off x="4495800" y="5867400"/>
            <a:ext cx="3810000" cy="914400"/>
          </a:xfrm>
          <a:prstGeom prst="rect">
            <a:avLst/>
          </a:prstGeom>
        </p:spPr>
        <p:txBody>
          <a:bodyPr/>
          <a:lstStyle/>
          <a:p>
            <a:pPr marL="342900" marR="0" lvl="0" indent="-342900" defTabSz="4572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bg1"/>
                </a:solidFill>
                <a:effectLst/>
                <a:uLnTx/>
                <a:uFillTx/>
                <a:latin typeface="+mn-lt"/>
                <a:ea typeface="ＭＳ Ｐゴシック" pitchFamily="-107" charset="-128"/>
                <a:cs typeface="+mn-cs"/>
              </a:rPr>
              <a:t>@</a:t>
            </a:r>
            <a:r>
              <a:rPr kumimoji="0" lang="en-US" sz="2400" b="1" i="0" u="none" strike="noStrike" kern="1200" cap="none" spc="0" normalizeH="0" baseline="0" noProof="0" dirty="0" err="1" smtClean="0">
                <a:ln>
                  <a:noFill/>
                </a:ln>
                <a:solidFill>
                  <a:schemeClr val="bg1"/>
                </a:solidFill>
                <a:effectLst/>
                <a:uLnTx/>
                <a:uFillTx/>
                <a:latin typeface="+mn-lt"/>
                <a:ea typeface="ＭＳ Ｐゴシック" pitchFamily="-107" charset="-128"/>
                <a:cs typeface="+mn-cs"/>
              </a:rPr>
              <a:t>BeatBarblan</a:t>
            </a:r>
            <a:endParaRPr kumimoji="0" lang="en-US" sz="2400" b="1" i="0" u="none" strike="noStrike" kern="1200" cap="none" spc="0" normalizeH="0" baseline="0" noProof="0" dirty="0" smtClean="0">
              <a:ln>
                <a:noFill/>
              </a:ln>
              <a:solidFill>
                <a:schemeClr val="bg1"/>
              </a:solidFill>
              <a:effectLst/>
              <a:uLnTx/>
              <a:uFillTx/>
              <a:latin typeface="+mn-lt"/>
              <a:ea typeface="ＭＳ Ｐゴシック" pitchFamily="-107" charset="-128"/>
              <a:cs typeface="+mn-cs"/>
            </a:endParaRPr>
          </a:p>
          <a:p>
            <a:pPr marL="342900" marR="0" lvl="0" indent="-342900" defTabSz="457200" rtl="0" eaLnBrk="0" fontAlgn="base" latinLnBrk="0" hangingPunct="0">
              <a:lnSpc>
                <a:spcPct val="100000"/>
              </a:lnSpc>
              <a:spcBef>
                <a:spcPct val="20000"/>
              </a:spcBef>
              <a:spcAft>
                <a:spcPct val="0"/>
              </a:spcAft>
              <a:buClrTx/>
              <a:buSzTx/>
              <a:tabLst/>
              <a:defRPr/>
            </a:pPr>
            <a:r>
              <a:rPr lang="en-US" sz="2400" b="1" dirty="0" smtClean="0">
                <a:solidFill>
                  <a:schemeClr val="bg1"/>
                </a:solidFill>
                <a:latin typeface="+mn-lt"/>
                <a:ea typeface="ＭＳ Ｐゴシック" pitchFamily="-107" charset="-128"/>
                <a:cs typeface="+mn-cs"/>
              </a:rPr>
              <a:t>@</a:t>
            </a:r>
            <a:r>
              <a:rPr lang="en-US" sz="2400" b="1" dirty="0" err="1" smtClean="0">
                <a:solidFill>
                  <a:schemeClr val="bg1"/>
                </a:solidFill>
                <a:latin typeface="+mn-lt"/>
                <a:ea typeface="ＭＳ Ｐゴシック" pitchFamily="-107" charset="-128"/>
                <a:cs typeface="+mn-cs"/>
              </a:rPr>
              <a:t>Bowker</a:t>
            </a:r>
            <a:endParaRPr kumimoji="0" lang="en-US" sz="2400" b="1" i="0" u="none" strike="noStrike" kern="1200" cap="none" spc="0" normalizeH="0" baseline="0" noProof="0" dirty="0" smtClean="0">
              <a:ln>
                <a:noFill/>
              </a:ln>
              <a:solidFill>
                <a:schemeClr val="bg1"/>
              </a:solidFill>
              <a:effectLst/>
              <a:uLnTx/>
              <a:uFillTx/>
              <a:latin typeface="+mn-lt"/>
              <a:ea typeface="ＭＳ Ｐゴシック" pitchFamily="-107"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457200" y="1229380"/>
            <a:ext cx="8229600" cy="523220"/>
          </a:xfrm>
          <a:prstGeom prst="rect">
            <a:avLst/>
          </a:prstGeom>
          <a:noFill/>
        </p:spPr>
        <p:txBody>
          <a:bodyPr wrap="square" rtlCol="0">
            <a:spAutoFit/>
          </a:bodyPr>
          <a:lstStyle/>
          <a:p>
            <a:r>
              <a:rPr lang="en-US" sz="2800" dirty="0" smtClean="0"/>
              <a:t>Would you buy a house based on this information?</a:t>
            </a:r>
            <a:endParaRPr lang="en-US" sz="2800" dirty="0"/>
          </a:p>
        </p:txBody>
      </p:sp>
      <p:pic>
        <p:nvPicPr>
          <p:cNvPr id="5126" name="Picture 6"/>
          <p:cNvPicPr>
            <a:picLocks noChangeAspect="1" noChangeArrowheads="1"/>
          </p:cNvPicPr>
          <p:nvPr/>
        </p:nvPicPr>
        <p:blipFill>
          <a:blip r:embed="rId4" cstate="screen"/>
          <a:srcRect/>
          <a:stretch>
            <a:fillRect/>
          </a:stretch>
        </p:blipFill>
        <p:spPr bwMode="auto">
          <a:xfrm>
            <a:off x="828136" y="2209800"/>
            <a:ext cx="4995472" cy="3505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122" name="Picture 2" descr="http://dm.nrtwebservices.com/Thumbnail.ashx?p=http://media.nrtwebservices.com/TriStates/Properties/JPG_Main/342/2837342_2.Jpg&amp;nif=http://www.coldwellbankermoves.com/NRTProducts/include/images/NoPropertyPhoto.gif"/>
          <p:cNvPicPr>
            <a:picLocks noChangeAspect="1" noChangeArrowheads="1"/>
          </p:cNvPicPr>
          <p:nvPr/>
        </p:nvPicPr>
        <p:blipFill>
          <a:blip r:embed="rId4" cstate="screen"/>
          <a:srcRect/>
          <a:stretch>
            <a:fillRect/>
          </a:stretch>
        </p:blipFill>
        <p:spPr bwMode="auto">
          <a:xfrm>
            <a:off x="228600" y="1864479"/>
            <a:ext cx="4495800" cy="3374496"/>
          </a:xfrm>
          <a:prstGeom prst="rect">
            <a:avLst/>
          </a:prstGeom>
          <a:noFill/>
        </p:spPr>
      </p:pic>
      <p:sp>
        <p:nvSpPr>
          <p:cNvPr id="9" name="TextBox 8"/>
          <p:cNvSpPr txBox="1"/>
          <p:nvPr/>
        </p:nvSpPr>
        <p:spPr>
          <a:xfrm>
            <a:off x="457200" y="1015425"/>
            <a:ext cx="5195866" cy="584775"/>
          </a:xfrm>
          <a:prstGeom prst="rect">
            <a:avLst/>
          </a:prstGeom>
          <a:noFill/>
        </p:spPr>
        <p:txBody>
          <a:bodyPr wrap="square" rtlCol="0">
            <a:spAutoFit/>
          </a:bodyPr>
          <a:lstStyle/>
          <a:p>
            <a:r>
              <a:rPr lang="en-US" sz="3200" dirty="0" smtClean="0"/>
              <a:t>How about this one?</a:t>
            </a:r>
            <a:endParaRPr lang="en-US" sz="3200" dirty="0"/>
          </a:p>
        </p:txBody>
      </p:sp>
      <p:pic>
        <p:nvPicPr>
          <p:cNvPr id="5" name="Picture 6"/>
          <p:cNvPicPr>
            <a:picLocks noChangeAspect="1" noChangeArrowheads="1"/>
          </p:cNvPicPr>
          <p:nvPr/>
        </p:nvPicPr>
        <p:blipFill>
          <a:blip r:embed="rId5" cstate="screen"/>
          <a:srcRect/>
          <a:stretch>
            <a:fillRect/>
          </a:stretch>
        </p:blipFill>
        <p:spPr bwMode="auto">
          <a:xfrm>
            <a:off x="4920592" y="2203409"/>
            <a:ext cx="3918608" cy="274959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122" name="Picture 2" descr="http://dm.nrtwebservices.com/Thumbnail.ashx?p=http://media.nrtwebservices.com/TriStates/Properties/JPG_Main/342/2837342_2.Jpg&amp;nif=http://www.coldwellbankermoves.com/NRTProducts/include/images/NoPropertyPhoto.gif"/>
          <p:cNvPicPr>
            <a:picLocks noChangeAspect="1" noChangeArrowheads="1"/>
          </p:cNvPicPr>
          <p:nvPr/>
        </p:nvPicPr>
        <p:blipFill>
          <a:blip r:embed="rId4" cstate="screen"/>
          <a:srcRect/>
          <a:stretch>
            <a:fillRect/>
          </a:stretch>
        </p:blipFill>
        <p:spPr bwMode="auto">
          <a:xfrm>
            <a:off x="228600" y="1524000"/>
            <a:ext cx="4495800" cy="3374496"/>
          </a:xfrm>
          <a:prstGeom prst="rect">
            <a:avLst/>
          </a:prstGeom>
          <a:noFill/>
        </p:spPr>
      </p:pic>
      <p:sp>
        <p:nvSpPr>
          <p:cNvPr id="9" name="TextBox 8"/>
          <p:cNvSpPr txBox="1"/>
          <p:nvPr/>
        </p:nvSpPr>
        <p:spPr>
          <a:xfrm>
            <a:off x="457200" y="838200"/>
            <a:ext cx="5195866" cy="584775"/>
          </a:xfrm>
          <a:prstGeom prst="rect">
            <a:avLst/>
          </a:prstGeom>
          <a:noFill/>
        </p:spPr>
        <p:txBody>
          <a:bodyPr wrap="square" rtlCol="0">
            <a:spAutoFit/>
          </a:bodyPr>
          <a:lstStyle/>
          <a:p>
            <a:r>
              <a:rPr lang="en-US" sz="3200" dirty="0" smtClean="0"/>
              <a:t>This one?</a:t>
            </a:r>
            <a:endParaRPr lang="en-US" sz="3200" dirty="0"/>
          </a:p>
        </p:txBody>
      </p:sp>
      <p:pic>
        <p:nvPicPr>
          <p:cNvPr id="5" name="Picture 6"/>
          <p:cNvPicPr>
            <a:picLocks noChangeAspect="1" noChangeArrowheads="1"/>
          </p:cNvPicPr>
          <p:nvPr/>
        </p:nvPicPr>
        <p:blipFill>
          <a:blip r:embed="rId5" cstate="screen"/>
          <a:srcRect/>
          <a:stretch>
            <a:fillRect/>
          </a:stretch>
        </p:blipFill>
        <p:spPr bwMode="auto">
          <a:xfrm>
            <a:off x="4920592" y="1676400"/>
            <a:ext cx="3918608" cy="2749591"/>
          </a:xfrm>
          <a:prstGeom prst="rect">
            <a:avLst/>
          </a:prstGeom>
          <a:noFill/>
          <a:ln w="9525">
            <a:noFill/>
            <a:miter lim="800000"/>
            <a:headEnd/>
            <a:tailEnd/>
          </a:ln>
        </p:spPr>
      </p:pic>
      <p:pic>
        <p:nvPicPr>
          <p:cNvPr id="48130" name="Picture 2"/>
          <p:cNvPicPr>
            <a:picLocks noChangeAspect="1" noChangeArrowheads="1"/>
          </p:cNvPicPr>
          <p:nvPr/>
        </p:nvPicPr>
        <p:blipFill>
          <a:blip r:embed="rId6" cstate="screen"/>
          <a:srcRect/>
          <a:stretch>
            <a:fillRect/>
          </a:stretch>
        </p:blipFill>
        <p:spPr bwMode="auto">
          <a:xfrm>
            <a:off x="228600" y="4876800"/>
            <a:ext cx="4691992" cy="14866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519134" y="710625"/>
            <a:ext cx="5195866" cy="584775"/>
          </a:xfrm>
          <a:prstGeom prst="rect">
            <a:avLst/>
          </a:prstGeom>
          <a:noFill/>
        </p:spPr>
        <p:txBody>
          <a:bodyPr wrap="square" rtlCol="0">
            <a:spAutoFit/>
          </a:bodyPr>
          <a:lstStyle/>
          <a:p>
            <a:r>
              <a:rPr lang="en-US" sz="3200" dirty="0" smtClean="0"/>
              <a:t>What about this one?</a:t>
            </a:r>
            <a:endParaRPr lang="en-US" sz="3200" dirty="0"/>
          </a:p>
        </p:txBody>
      </p:sp>
      <p:grpSp>
        <p:nvGrpSpPr>
          <p:cNvPr id="8" name="Group 7"/>
          <p:cNvGrpSpPr/>
          <p:nvPr/>
        </p:nvGrpSpPr>
        <p:grpSpPr>
          <a:xfrm>
            <a:off x="76200" y="1234828"/>
            <a:ext cx="9220200" cy="4861172"/>
            <a:chOff x="76200" y="1121304"/>
            <a:chExt cx="9220200" cy="4861172"/>
          </a:xfrm>
        </p:grpSpPr>
        <p:pic>
          <p:nvPicPr>
            <p:cNvPr id="5122" name="Picture 2" descr="http://dm.nrtwebservices.com/Thumbnail.ashx?p=http://media.nrtwebservices.com/TriStates/Properties/JPG_Main/342/2837342_2.Jpg&amp;nif=http://www.coldwellbankermoves.com/NRTProducts/include/images/NoPropertyPhoto.gif"/>
            <p:cNvPicPr>
              <a:picLocks noChangeAspect="1" noChangeArrowheads="1"/>
            </p:cNvPicPr>
            <p:nvPr/>
          </p:nvPicPr>
          <p:blipFill>
            <a:blip r:embed="rId4" cstate="screen"/>
            <a:srcRect/>
            <a:stretch>
              <a:fillRect/>
            </a:stretch>
          </p:blipFill>
          <p:spPr bwMode="auto">
            <a:xfrm>
              <a:off x="228600" y="1121304"/>
              <a:ext cx="4495800" cy="3374496"/>
            </a:xfrm>
            <a:prstGeom prst="rect">
              <a:avLst/>
            </a:prstGeom>
            <a:noFill/>
          </p:spPr>
        </p:pic>
        <p:pic>
          <p:nvPicPr>
            <p:cNvPr id="5" name="Picture 6"/>
            <p:cNvPicPr>
              <a:picLocks noChangeAspect="1" noChangeArrowheads="1"/>
            </p:cNvPicPr>
            <p:nvPr/>
          </p:nvPicPr>
          <p:blipFill>
            <a:blip r:embed="rId5" cstate="screen"/>
            <a:srcRect/>
            <a:stretch>
              <a:fillRect/>
            </a:stretch>
          </p:blipFill>
          <p:spPr bwMode="auto">
            <a:xfrm>
              <a:off x="4920592" y="1295400"/>
              <a:ext cx="3918608" cy="2749591"/>
            </a:xfrm>
            <a:prstGeom prst="rect">
              <a:avLst/>
            </a:prstGeom>
            <a:noFill/>
            <a:ln w="9525">
              <a:noFill/>
              <a:miter lim="800000"/>
              <a:headEnd/>
              <a:tailEnd/>
            </a:ln>
          </p:spPr>
        </p:pic>
        <p:pic>
          <p:nvPicPr>
            <p:cNvPr id="48130" name="Picture 2"/>
            <p:cNvPicPr>
              <a:picLocks noChangeAspect="1" noChangeArrowheads="1"/>
            </p:cNvPicPr>
            <p:nvPr/>
          </p:nvPicPr>
          <p:blipFill>
            <a:blip r:embed="rId6" cstate="screen"/>
            <a:srcRect/>
            <a:stretch>
              <a:fillRect/>
            </a:stretch>
          </p:blipFill>
          <p:spPr bwMode="auto">
            <a:xfrm>
              <a:off x="76200" y="4495800"/>
              <a:ext cx="4691992" cy="1486676"/>
            </a:xfrm>
            <a:prstGeom prst="rect">
              <a:avLst/>
            </a:prstGeom>
            <a:noFill/>
            <a:ln w="9525">
              <a:noFill/>
              <a:miter lim="800000"/>
              <a:headEnd/>
              <a:tailEnd/>
            </a:ln>
          </p:spPr>
        </p:pic>
        <p:sp>
          <p:nvSpPr>
            <p:cNvPr id="7" name="Rectangle 6"/>
            <p:cNvSpPr/>
            <p:nvPr/>
          </p:nvSpPr>
          <p:spPr>
            <a:xfrm>
              <a:off x="4724400" y="4466272"/>
              <a:ext cx="4572000" cy="1477328"/>
            </a:xfrm>
            <a:prstGeom prst="rect">
              <a:avLst/>
            </a:prstGeom>
          </p:spPr>
          <p:txBody>
            <a:bodyPr>
              <a:spAutoFit/>
            </a:bodyPr>
            <a:lstStyle/>
            <a:p>
              <a:r>
                <a:rPr lang="en-US" dirty="0" smtClean="0"/>
                <a:t>Spacious 3.500 sq ft Custom Home! This very special property exudes charm &amp; character with an eclectic mix of old and new. Set in most desirable Washington Headquarters neighborhood in historic…</a:t>
              </a:r>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ernalPage1-1.psd"/>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533399" y="1676400"/>
            <a:ext cx="8153401" cy="3108543"/>
          </a:xfrm>
          <a:prstGeom prst="rect">
            <a:avLst/>
          </a:prstGeom>
        </p:spPr>
        <p:txBody>
          <a:bodyPr wrap="square">
            <a:spAutoFit/>
          </a:bodyPr>
          <a:lstStyle/>
          <a:p>
            <a:r>
              <a:rPr lang="en-US" sz="2800" dirty="0" smtClean="0"/>
              <a:t>“As the internet becomes the consumer’s primary source of information, it’s likely that customers will increasingly discover and learn about books via the information they can find about that book, rather than the physical product itself.”</a:t>
            </a:r>
            <a:br>
              <a:rPr lang="en-US" sz="2800" dirty="0" smtClean="0"/>
            </a:br>
            <a:r>
              <a:rPr lang="en-US" sz="2800" dirty="0" smtClean="0"/>
              <a:t/>
            </a:r>
            <a:br>
              <a:rPr lang="en-US" sz="2800" dirty="0" smtClean="0"/>
            </a:br>
            <a:r>
              <a:rPr lang="en-US" sz="2800" dirty="0" smtClean="0"/>
              <a:t>-</a:t>
            </a:r>
            <a:r>
              <a:rPr lang="en-US" sz="2800" i="1" dirty="0" smtClean="0"/>
              <a:t>The Link Between Metadata and Sales - </a:t>
            </a:r>
            <a:r>
              <a:rPr lang="en-US" sz="2800" dirty="0" smtClean="0"/>
              <a:t>Nielsen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7052</TotalTime>
  <Words>1859</Words>
  <Application>Microsoft Macintosh PowerPoint</Application>
  <PresentationFormat>On-screen Show (4:3)</PresentationFormat>
  <Paragraphs>214</Paragraphs>
  <Slides>45</Slides>
  <Notes>45</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Show…Share…Sell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Walsh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Walsh Design</dc:creator>
  <cp:lastModifiedBy>Beat Barblan</cp:lastModifiedBy>
  <cp:revision>784</cp:revision>
  <dcterms:created xsi:type="dcterms:W3CDTF">2009-06-12T01:19:14Z</dcterms:created>
  <dcterms:modified xsi:type="dcterms:W3CDTF">2012-02-15T14:34:28Z</dcterms:modified>
</cp:coreProperties>
</file>